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handoutMasterIdLst>
    <p:handoutMasterId r:id="rId40"/>
  </p:handoutMasterIdLst>
  <p:sldIdLst>
    <p:sldId id="440" r:id="rId2"/>
    <p:sldId id="560" r:id="rId3"/>
    <p:sldId id="864" r:id="rId4"/>
    <p:sldId id="333" r:id="rId5"/>
    <p:sldId id="862" r:id="rId6"/>
    <p:sldId id="863" r:id="rId7"/>
    <p:sldId id="331" r:id="rId8"/>
    <p:sldId id="273" r:id="rId9"/>
    <p:sldId id="325" r:id="rId10"/>
    <p:sldId id="259" r:id="rId11"/>
    <p:sldId id="322" r:id="rId12"/>
    <p:sldId id="267" r:id="rId13"/>
    <p:sldId id="276" r:id="rId14"/>
    <p:sldId id="313" r:id="rId15"/>
    <p:sldId id="312" r:id="rId16"/>
    <p:sldId id="279" r:id="rId17"/>
    <p:sldId id="314" r:id="rId18"/>
    <p:sldId id="299" r:id="rId19"/>
    <p:sldId id="278" r:id="rId20"/>
    <p:sldId id="274" r:id="rId21"/>
    <p:sldId id="315" r:id="rId22"/>
    <p:sldId id="344" r:id="rId23"/>
    <p:sldId id="335" r:id="rId24"/>
    <p:sldId id="262" r:id="rId25"/>
    <p:sldId id="263" r:id="rId26"/>
    <p:sldId id="346" r:id="rId27"/>
    <p:sldId id="266" r:id="rId28"/>
    <p:sldId id="260" r:id="rId29"/>
    <p:sldId id="336" r:id="rId30"/>
    <p:sldId id="858" r:id="rId31"/>
    <p:sldId id="861" r:id="rId32"/>
    <p:sldId id="661" r:id="rId33"/>
    <p:sldId id="289" r:id="rId34"/>
    <p:sldId id="288" r:id="rId35"/>
    <p:sldId id="290" r:id="rId36"/>
    <p:sldId id="292" r:id="rId37"/>
    <p:sldId id="291" r:id="rId38"/>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F4D92"/>
    <a:srgbClr val="FFCC99"/>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9"/>
    <p:restoredTop sz="86013" autoAdjust="0"/>
  </p:normalViewPr>
  <p:slideViewPr>
    <p:cSldViewPr snapToGrid="0">
      <p:cViewPr varScale="1">
        <p:scale>
          <a:sx n="64" d="100"/>
          <a:sy n="64" d="100"/>
        </p:scale>
        <p:origin x="1608"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ott, Roland" userId="a23b1692-7674-4dc8-8401-6e14c3b067c0" providerId="ADAL" clId="{2571A40A-CD46-4E32-9468-E6C9723D00F0}"/>
    <pc:docChg chg="modSld">
      <pc:chgData name="Schott, Roland" userId="a23b1692-7674-4dc8-8401-6e14c3b067c0" providerId="ADAL" clId="{2571A40A-CD46-4E32-9468-E6C9723D00F0}" dt="2022-11-10T20:23:44.282" v="58" actId="20577"/>
      <pc:docMkLst>
        <pc:docMk/>
      </pc:docMkLst>
      <pc:sldChg chg="modSp mod">
        <pc:chgData name="Schott, Roland" userId="a23b1692-7674-4dc8-8401-6e14c3b067c0" providerId="ADAL" clId="{2571A40A-CD46-4E32-9468-E6C9723D00F0}" dt="2022-11-10T20:22:53.876" v="21" actId="20577"/>
        <pc:sldMkLst>
          <pc:docMk/>
          <pc:sldMk cId="1481027026" sldId="440"/>
        </pc:sldMkLst>
        <pc:spChg chg="mod">
          <ac:chgData name="Schott, Roland" userId="a23b1692-7674-4dc8-8401-6e14c3b067c0" providerId="ADAL" clId="{2571A40A-CD46-4E32-9468-E6C9723D00F0}" dt="2022-11-10T20:22:53.876" v="21" actId="20577"/>
          <ac:spMkLst>
            <pc:docMk/>
            <pc:sldMk cId="1481027026" sldId="440"/>
            <ac:spMk id="2" creationId="{00000000-0000-0000-0000-000000000000}"/>
          </ac:spMkLst>
        </pc:spChg>
      </pc:sldChg>
      <pc:sldChg chg="modSp mod">
        <pc:chgData name="Schott, Roland" userId="a23b1692-7674-4dc8-8401-6e14c3b067c0" providerId="ADAL" clId="{2571A40A-CD46-4E32-9468-E6C9723D00F0}" dt="2022-11-10T20:18:07.395" v="0" actId="20577"/>
        <pc:sldMkLst>
          <pc:docMk/>
          <pc:sldMk cId="2748946356" sldId="636"/>
        </pc:sldMkLst>
        <pc:spChg chg="mod">
          <ac:chgData name="Schott, Roland" userId="a23b1692-7674-4dc8-8401-6e14c3b067c0" providerId="ADAL" clId="{2571A40A-CD46-4E32-9468-E6C9723D00F0}" dt="2022-11-10T20:18:07.395" v="0" actId="20577"/>
          <ac:spMkLst>
            <pc:docMk/>
            <pc:sldMk cId="2748946356" sldId="636"/>
            <ac:spMk id="40" creationId="{E5123755-5E5C-2641-B4CD-10FB49D40923}"/>
          </ac:spMkLst>
        </pc:spChg>
      </pc:sldChg>
      <pc:sldChg chg="modSp mod">
        <pc:chgData name="Schott, Roland" userId="a23b1692-7674-4dc8-8401-6e14c3b067c0" providerId="ADAL" clId="{2571A40A-CD46-4E32-9468-E6C9723D00F0}" dt="2022-11-10T20:23:44.282" v="58" actId="20577"/>
        <pc:sldMkLst>
          <pc:docMk/>
          <pc:sldMk cId="4059309948" sldId="655"/>
        </pc:sldMkLst>
        <pc:spChg chg="mod">
          <ac:chgData name="Schott, Roland" userId="a23b1692-7674-4dc8-8401-6e14c3b067c0" providerId="ADAL" clId="{2571A40A-CD46-4E32-9468-E6C9723D00F0}" dt="2022-11-10T20:23:44.282" v="58" actId="20577"/>
          <ac:spMkLst>
            <pc:docMk/>
            <pc:sldMk cId="4059309948" sldId="655"/>
            <ac:spMk id="13" creationId="{0A8CA261-442D-B14B-BD01-15ED193AF2F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datatracker.ietf.org</a:t>
            </a:r>
            <a:r>
              <a:rPr lang="en-US" dirty="0"/>
              <a:t>/doc/draft-</a:t>
            </a:r>
            <a:r>
              <a:rPr lang="en-US" dirty="0" err="1"/>
              <a:t>ietf</a:t>
            </a:r>
            <a:r>
              <a:rPr lang="en-US" dirty="0"/>
              <a:t>-alto-new-transport/</a:t>
            </a:r>
          </a:p>
          <a:p>
            <a:r>
              <a:rPr lang="en-US" dirty="0"/>
              <a:t>https://</a:t>
            </a:r>
            <a:r>
              <a:rPr lang="en-US" dirty="0" err="1"/>
              <a:t>datatracker.ietf.org</a:t>
            </a:r>
            <a:r>
              <a:rPr lang="en-US" dirty="0"/>
              <a:t>/doc/draft-</a:t>
            </a:r>
            <a:r>
              <a:rPr lang="en-US" dirty="0" err="1"/>
              <a:t>schott</a:t>
            </a:r>
            <a:r>
              <a:rPr lang="en-US" dirty="0"/>
              <a:t>-alto-new-transport-push/</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a:t>
            </a:fld>
            <a:endParaRPr lang="en-US"/>
          </a:p>
        </p:txBody>
      </p:sp>
    </p:spTree>
    <p:extLst>
      <p:ext uri="{BB962C8B-B14F-4D97-AF65-F5344CB8AC3E}">
        <p14:creationId xmlns:p14="http://schemas.microsoft.com/office/powerpoint/2010/main" val="3315691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44d1d99669_1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44d1d99669_1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07968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44d1d99669_1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44d1d99669_1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755507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44d1d99669_1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44d1d99669_1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Transition sentence: firstly, we specific the </a:t>
            </a:r>
            <a:r>
              <a:rPr lang="en" dirty="0" err="1">
                <a:solidFill>
                  <a:schemeClr val="dk1"/>
                </a:solidFill>
              </a:rPr>
              <a:t>f_obj</a:t>
            </a:r>
            <a:r>
              <a:rPr lang="en">
                <a:solidFill>
                  <a:schemeClr val="dk1"/>
                </a:solidFill>
              </a:rPr>
              <a:t> formulation.</a:t>
            </a:r>
            <a:endParaRPr>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t>Ryan’s Notes: </a:t>
            </a:r>
            <a:endParaRPr dirty="0"/>
          </a:p>
          <a:p>
            <a:pPr marL="0" lvl="0" indent="0" algn="l" rtl="0">
              <a:spcBef>
                <a:spcPts val="0"/>
              </a:spcBef>
              <a:spcAft>
                <a:spcPts val="0"/>
              </a:spcAft>
              <a:buNone/>
            </a:pPr>
            <a:r>
              <a:rPr lang="en" dirty="0"/>
              <a:t>Resource Types: storage, network bandwidth,</a:t>
            </a:r>
            <a:endParaRPr dirty="0"/>
          </a:p>
          <a:p>
            <a:pPr marL="0" lvl="0" indent="0" algn="l" rtl="0">
              <a:spcBef>
                <a:spcPts val="0"/>
              </a:spcBef>
              <a:spcAft>
                <a:spcPts val="0"/>
              </a:spcAft>
              <a:buNone/>
            </a:pPr>
            <a:r>
              <a:rPr lang="en" dirty="0"/>
              <a:t>The most constraining bottleneck is what we want to optimize. </a:t>
            </a:r>
            <a:endParaRPr dirty="0"/>
          </a:p>
          <a:p>
            <a:pPr marL="0" lvl="0" indent="0" algn="l" rtl="0">
              <a:spcBef>
                <a:spcPts val="0"/>
              </a:spcBef>
              <a:spcAft>
                <a:spcPts val="0"/>
              </a:spcAft>
              <a:buNone/>
            </a:pPr>
            <a:r>
              <a:rPr lang="en" dirty="0"/>
              <a:t>Our policy control aims to optimize all throughputs, not just the total throughput (find pareto optimality). </a:t>
            </a:r>
            <a:endParaRPr dirty="0"/>
          </a:p>
          <a:p>
            <a:pPr marL="0" lvl="0" indent="0" algn="l" rtl="0">
              <a:spcBef>
                <a:spcPts val="0"/>
              </a:spcBef>
              <a:spcAft>
                <a:spcPts val="0"/>
              </a:spcAft>
              <a:buNone/>
            </a:pPr>
            <a:r>
              <a:rPr lang="en" dirty="0"/>
              <a:t>To do this, we figure out how changing each link influences not just the throughput through that pipe -- which it obviously affects, but also its effect on other pipes.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a(): Throughput and Fairness  </a:t>
            </a:r>
            <a:endParaRPr dirty="0"/>
          </a:p>
          <a:p>
            <a:pPr marL="0" lvl="0" indent="0" algn="l" rtl="0">
              <a:spcBef>
                <a:spcPts val="0"/>
              </a:spcBef>
              <a:spcAft>
                <a:spcPts val="0"/>
              </a:spcAft>
              <a:buNone/>
            </a:pPr>
            <a:r>
              <a:rPr lang="en" dirty="0"/>
              <a:t>First vs. Zero-Order</a:t>
            </a:r>
            <a:endParaRPr dirty="0"/>
          </a:p>
        </p:txBody>
      </p:sp>
    </p:spTree>
    <p:extLst>
      <p:ext uri="{BB962C8B-B14F-4D97-AF65-F5344CB8AC3E}">
        <p14:creationId xmlns:p14="http://schemas.microsoft.com/office/powerpoint/2010/main" val="409682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4d1d99669_1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4d1d99669_1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Within the TCN protocol, the goal is to </a:t>
            </a:r>
            <a:endParaRPr/>
          </a:p>
          <a:p>
            <a:pPr marL="0" lvl="0" indent="0" algn="l" rtl="0">
              <a:spcBef>
                <a:spcPts val="0"/>
              </a:spcBef>
              <a:spcAft>
                <a:spcPts val="0"/>
              </a:spcAft>
              <a:buNone/>
            </a:pPr>
            <a:endParaRPr/>
          </a:p>
          <a:p>
            <a:pPr marL="0" lvl="0" indent="0" algn="l" rtl="0">
              <a:spcBef>
                <a:spcPts val="0"/>
              </a:spcBef>
              <a:spcAft>
                <a:spcPts val="0"/>
              </a:spcAft>
              <a:buNone/>
            </a:pPr>
            <a:r>
              <a:rPr lang="en"/>
              <a:t>Mention: Exponential Moving Average of Estimates is preserved by the momentum condition.</a:t>
            </a:r>
            <a:endParaRPr/>
          </a:p>
          <a:p>
            <a:pPr marL="0" lvl="0" indent="0" algn="l" rtl="0">
              <a:spcBef>
                <a:spcPts val="0"/>
              </a:spcBef>
              <a:spcAft>
                <a:spcPts val="0"/>
              </a:spcAft>
              <a:buNone/>
            </a:pPr>
            <a:endParaRPr/>
          </a:p>
          <a:p>
            <a:pPr marL="0" lvl="0" indent="0" algn="l" rtl="0">
              <a:spcBef>
                <a:spcPts val="0"/>
              </a:spcBef>
              <a:spcAft>
                <a:spcPts val="0"/>
              </a:spcAft>
              <a:buNone/>
            </a:pPr>
            <a:r>
              <a:rPr lang="en"/>
              <a:t>f(n+z) = f(n) + grad * z </a:t>
            </a:r>
            <a:endParaRPr/>
          </a:p>
        </p:txBody>
      </p:sp>
    </p:spTree>
    <p:extLst>
      <p:ext uri="{BB962C8B-B14F-4D97-AF65-F5344CB8AC3E}">
        <p14:creationId xmlns:p14="http://schemas.microsoft.com/office/powerpoint/2010/main" val="263589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44d1d99669_1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44d1d99669_1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Transition: This framework allows us to integrate constraints.</a:t>
            </a:r>
            <a:endParaRPr/>
          </a:p>
          <a:p>
            <a:pPr marL="0" lvl="0" indent="0" algn="l" rtl="0">
              <a:spcBef>
                <a:spcPts val="0"/>
              </a:spcBef>
              <a:spcAft>
                <a:spcPts val="0"/>
              </a:spcAft>
              <a:buNone/>
            </a:pPr>
            <a:endParaRPr/>
          </a:p>
          <a:p>
            <a:pPr marL="0" lvl="0" indent="0" algn="l" rtl="0">
              <a:spcBef>
                <a:spcPts val="0"/>
              </a:spcBef>
              <a:spcAft>
                <a:spcPts val="0"/>
              </a:spcAft>
              <a:buNone/>
            </a:pPr>
            <a:r>
              <a:rPr lang="en"/>
              <a:t>Previously unconstrained, we introduce resource constraints.</a:t>
            </a:r>
            <a:endParaRPr/>
          </a:p>
          <a:p>
            <a:pPr marL="0" lvl="0" indent="0" algn="l" rtl="0">
              <a:spcBef>
                <a:spcPts val="0"/>
              </a:spcBef>
              <a:spcAft>
                <a:spcPts val="0"/>
              </a:spcAft>
              <a:buNone/>
            </a:pPr>
            <a:endParaRPr/>
          </a:p>
          <a:p>
            <a:pPr marL="0" lvl="0" indent="0" algn="l" rtl="0">
              <a:spcBef>
                <a:spcPts val="0"/>
              </a:spcBef>
              <a:spcAft>
                <a:spcPts val="0"/>
              </a:spcAft>
              <a:buNone/>
            </a:pPr>
            <a:r>
              <a:rPr lang="en"/>
              <a:t>&gt; </a:t>
            </a:r>
            <a:r>
              <a:rPr lang="en" sz="1050">
                <a:solidFill>
                  <a:schemeClr val="dk1"/>
                </a:solidFill>
                <a:highlight>
                  <a:srgbClr val="FFFFFF"/>
                </a:highlight>
                <a:latin typeface="Roboto"/>
                <a:ea typeface="Roboto"/>
                <a:cs typeface="Roboto"/>
                <a:sym typeface="Roboto"/>
              </a:rPr>
              <a:t>absolute value condition means min throughput guarantee. Relative weight depends on other transfers and is not directly related to throughput. It is a mean of giving priority without causing starvation.</a:t>
            </a:r>
            <a:endParaRPr sz="105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61686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44d1d99669_2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4d1d99669_2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Link to table: https://</a:t>
            </a:r>
            <a:r>
              <a:rPr lang="en" dirty="0" err="1"/>
              <a:t>www.overleaf.com</a:t>
            </a:r>
            <a:r>
              <a:rPr lang="en" dirty="0"/>
              <a:t>/8544893379cbkdzhmtwxkt</a:t>
            </a:r>
            <a:endParaRPr dirty="0"/>
          </a:p>
        </p:txBody>
      </p:sp>
    </p:spTree>
    <p:extLst>
      <p:ext uri="{BB962C8B-B14F-4D97-AF65-F5344CB8AC3E}">
        <p14:creationId xmlns:p14="http://schemas.microsoft.com/office/powerpoint/2010/main" val="850394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446ff8591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446ff8591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Transition sentence (at end of previous slide): To fully appreciate how the designs are realized, let’s first build a big picture view of TCN.</a:t>
            </a:r>
            <a:endParaRPr/>
          </a:p>
          <a:p>
            <a:pPr marL="0" indent="0">
              <a:buNone/>
            </a:pPr>
            <a:r>
              <a:rPr lang="en"/>
              <a:t>(1) create pipes specifying </a:t>
            </a:r>
            <a:r>
              <a:rPr lang="en" err="1"/>
              <a:t>src</a:t>
            </a:r>
            <a:r>
              <a:rPr lang="en"/>
              <a:t> and </a:t>
            </a:r>
            <a:r>
              <a:rPr lang="en" err="1"/>
              <a:t>dst</a:t>
            </a:r>
            <a:r>
              <a:rPr lang="en"/>
              <a:t>, as well as resource control requirements: the bounds and </a:t>
            </a:r>
            <a:r>
              <a:rPr lang="en" err="1"/>
              <a:t>rel</a:t>
            </a:r>
            <a:r>
              <a:rPr lang="en"/>
              <a:t>-weights.</a:t>
            </a:r>
            <a:endParaRPr/>
          </a:p>
          <a:p>
            <a:pPr marL="0" indent="0">
              <a:buNone/>
            </a:pPr>
            <a:r>
              <a:rPr lang="en"/>
              <a:t>(2) transport select (</a:t>
            </a:r>
            <a:r>
              <a:rPr lang="en" err="1"/>
              <a:t>Rucio</a:t>
            </a:r>
            <a:r>
              <a:rPr lang="en"/>
              <a:t>) pushes a transfer. Additionally, going beyond FTS, TCN supports ordering constraints</a:t>
            </a:r>
            <a:endParaRPr/>
          </a:p>
          <a:p>
            <a:pPr marL="0" indent="0">
              <a:buNone/>
            </a:pPr>
            <a:r>
              <a:rPr lang="en"/>
              <a:t>(3) 3 control loops, 3-alto:  network resources info, 3-control n, 3-data: when transfer finished, guided by 3-control.</a:t>
            </a:r>
            <a:endParaRPr lang="en-US"/>
          </a:p>
          <a:p>
            <a:pPr marL="0" lvl="0" indent="0" algn="l" rtl="0">
              <a:spcBef>
                <a:spcPts val="0"/>
              </a:spcBef>
              <a:spcAft>
                <a:spcPts val="0"/>
              </a:spcAft>
              <a:buNone/>
            </a:pPr>
            <a:endParaRPr/>
          </a:p>
          <a:p>
            <a:pPr marL="0" indent="0">
              <a:buNone/>
            </a:pPr>
            <a:r>
              <a:rPr lang="en"/>
              <a:t>Important points: </a:t>
            </a:r>
            <a:endParaRPr lang="en-US"/>
          </a:p>
          <a:p>
            <a:pPr marL="0" indent="0">
              <a:buNone/>
            </a:pPr>
            <a:r>
              <a:rPr lang="en"/>
              <a:t>	1- TCN can aggregate the information among multiple networks using ALTO (One of the complexities given in the </a:t>
            </a:r>
            <a:endParaRPr lang="en-US"/>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There are three main control loops:</a:t>
            </a:r>
            <a:endParaRPr/>
          </a:p>
          <a:p>
            <a:pPr marL="0" lvl="0" indent="0" algn="l" rtl="0">
              <a:spcBef>
                <a:spcPts val="0"/>
              </a:spcBef>
              <a:spcAft>
                <a:spcPts val="0"/>
              </a:spcAft>
              <a:buNone/>
            </a:pPr>
            <a:r>
              <a:rPr lang="en"/>
              <a:t>The ALTO execution loop updates the mapping from pipes to the network resources, and uses ALTO to obtain information about network resources . </a:t>
            </a:r>
            <a:r>
              <a:rPr lang="en" b="1"/>
              <a:t>(is this the routing matrix * T matrix multiplication thing)</a:t>
            </a:r>
            <a:endParaRPr/>
          </a:p>
        </p:txBody>
      </p:sp>
    </p:spTree>
    <p:extLst>
      <p:ext uri="{BB962C8B-B14F-4D97-AF65-F5344CB8AC3E}">
        <p14:creationId xmlns:p14="http://schemas.microsoft.com/office/powerpoint/2010/main" val="635836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4d1d99669_1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44d1d99669_1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5,10G are absolute bounds.</a:t>
            </a:r>
            <a:endParaRPr/>
          </a:p>
        </p:txBody>
      </p:sp>
    </p:spTree>
    <p:extLst>
      <p:ext uri="{BB962C8B-B14F-4D97-AF65-F5344CB8AC3E}">
        <p14:creationId xmlns:p14="http://schemas.microsoft.com/office/powerpoint/2010/main" val="949949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1" name="Google Shape;14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685456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2" name="Google Shape;15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129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4d1d99669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4d1d99669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US" dirty="0"/>
              <a:t>Careful w/ the wording, gap</a:t>
            </a:r>
            <a:endParaRPr dirty="0"/>
          </a:p>
        </p:txBody>
      </p:sp>
    </p:spTree>
    <p:extLst>
      <p:ext uri="{BB962C8B-B14F-4D97-AF65-F5344CB8AC3E}">
        <p14:creationId xmlns:p14="http://schemas.microsoft.com/office/powerpoint/2010/main" val="1908290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83d8b967d8_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7" name="Google Shape;1547;g183d8b967d8_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8119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448bec08af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448bec08af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651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83d8b967d8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0" name="Google Shape;1570;g183d8b967d8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1" name="Google Shape;1571;g183d8b967d8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extLst>
      <p:ext uri="{BB962C8B-B14F-4D97-AF65-F5344CB8AC3E}">
        <p14:creationId xmlns:p14="http://schemas.microsoft.com/office/powerpoint/2010/main" val="2003519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3" name="Google Shape;14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Wording: Initial, not to change the default Rucio selecting data movement. GeoDistance is a default data movement selection mechanism in Rucio, and we now use alto to provide the standard implementation. Unifying the interface. Use download file; or use Web service</a:t>
            </a:r>
            <a:endParaRPr/>
          </a:p>
        </p:txBody>
      </p:sp>
      <p:sp>
        <p:nvSpPr>
          <p:cNvPr id="1494" name="Google Shape;149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3667029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44d1d99669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4d1d99669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Key: Now that we have an understanding, let’s see if these are still true in a real </a:t>
            </a:r>
            <a:r>
              <a:rPr lang="en-US" b="1" dirty="0">
                <a:solidFill>
                  <a:schemeClr val="dk1"/>
                </a:solidFill>
              </a:rPr>
              <a:t>ALTO/TCN</a:t>
            </a:r>
            <a:r>
              <a:rPr lang="en" b="1" dirty="0">
                <a:solidFill>
                  <a:schemeClr val="dk1"/>
                </a:solidFill>
              </a:rPr>
              <a:t>ology.</a:t>
            </a:r>
            <a:endParaRPr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30 &lt;</a:t>
            </a:r>
            <a:r>
              <a:rPr lang="en" i="1" dirty="0" err="1">
                <a:solidFill>
                  <a:schemeClr val="dk1"/>
                </a:solidFill>
              </a:rPr>
              <a:t>src</a:t>
            </a:r>
            <a:r>
              <a:rPr lang="en" i="1" dirty="0">
                <a:solidFill>
                  <a:schemeClr val="dk1"/>
                </a:solidFill>
              </a:rPr>
              <a:t>, </a:t>
            </a:r>
            <a:r>
              <a:rPr lang="en" i="1" dirty="0" err="1">
                <a:solidFill>
                  <a:schemeClr val="dk1"/>
                </a:solidFill>
              </a:rPr>
              <a:t>dst</a:t>
            </a:r>
            <a:r>
              <a:rPr lang="en" i="1" dirty="0">
                <a:solidFill>
                  <a:schemeClr val="dk1"/>
                </a:solidFill>
              </a:rPr>
              <a:t>&gt; pipes, each pipe has 20K transfers, each transfer file size is 100MB, for a total 2TB per pipe, the total in the workload is 60TB</a:t>
            </a:r>
            <a:endParaRPr i="1" dirty="0">
              <a:solidFill>
                <a:schemeClr val="dk1"/>
              </a:solidFill>
            </a:endParaRPr>
          </a:p>
          <a:p>
            <a:pPr marL="0" lvl="0" indent="0" algn="l" rtl="0">
              <a:spcBef>
                <a:spcPts val="0"/>
              </a:spcBef>
              <a:spcAft>
                <a:spcPts val="0"/>
              </a:spcAft>
              <a:buClr>
                <a:schemeClr val="dk1"/>
              </a:buClr>
              <a:buSzPts val="1100"/>
              <a:buFont typeface="Arial"/>
              <a:buNone/>
            </a:pPr>
            <a:endParaRPr i="1"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Transition:</a:t>
            </a:r>
            <a:r>
              <a:rPr lang="en" dirty="0">
                <a:solidFill>
                  <a:schemeClr val="dk1"/>
                </a:solidFill>
              </a:rPr>
              <a:t> </a:t>
            </a:r>
            <a:r>
              <a:rPr lang="en" b="1" dirty="0">
                <a:solidFill>
                  <a:schemeClr val="dk1"/>
                </a:solidFill>
              </a:rPr>
              <a:t>Next,</a:t>
            </a:r>
            <a:r>
              <a:rPr lang="en" dirty="0">
                <a:solidFill>
                  <a:schemeClr val="dk1"/>
                </a:solidFill>
              </a:rPr>
              <a:t> </a:t>
            </a:r>
            <a:r>
              <a:rPr lang="en" b="1" dirty="0">
                <a:solidFill>
                  <a:schemeClr val="dk1"/>
                </a:solidFill>
              </a:rPr>
              <a:t>For the system wide measures and static arrival patterns</a:t>
            </a:r>
            <a:r>
              <a:rPr lang="en" dirty="0">
                <a:solidFill>
                  <a:schemeClr val="dk1"/>
                </a:solidFill>
              </a:rPr>
              <a:t>, we moved to a more complicated substrate network (</a:t>
            </a:r>
            <a:r>
              <a:rPr lang="en" dirty="0" err="1">
                <a:solidFill>
                  <a:schemeClr val="dk1"/>
                </a:solidFill>
              </a:rPr>
              <a:t>ESnet</a:t>
            </a:r>
            <a:r>
              <a:rPr lang="en" dirty="0">
                <a:solidFill>
                  <a:schemeClr val="dk1"/>
                </a:solidFill>
              </a:rPr>
              <a:t>) with 30 x 2TB transfers.  We can see improvements in max BW utilization and Max FCT improvements. Our discussions with the CERN team indicates the importance of max FCT as the practical transmission times distribution of FTS is currently long-tailed. </a:t>
            </a:r>
            <a:endParaRPr dirty="0"/>
          </a:p>
        </p:txBody>
      </p:sp>
    </p:spTree>
    <p:extLst>
      <p:ext uri="{BB962C8B-B14F-4D97-AF65-F5344CB8AC3E}">
        <p14:creationId xmlns:p14="http://schemas.microsoft.com/office/powerpoint/2010/main" val="1535440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44d1d99669_1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44d1d99669_1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a &lt;</a:t>
            </a:r>
            <a:r>
              <a:rPr lang="en" i="1" dirty="0" err="1"/>
              <a:t>src</a:t>
            </a:r>
            <a:r>
              <a:rPr lang="en" i="1" dirty="0"/>
              <a:t>, </a:t>
            </a:r>
            <a:r>
              <a:rPr lang="en" i="1" dirty="0" err="1"/>
              <a:t>dst</a:t>
            </a:r>
            <a:r>
              <a:rPr lang="en" i="1" dirty="0"/>
              <a:t>&gt; pipe (pair), 200K transfers, each transfer file size is 100MB, for a total 20TB</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i="1" dirty="0"/>
              <a:t>20TB 100MB each 200K transfers</a:t>
            </a:r>
            <a:endParaRPr i="1" dirty="0"/>
          </a:p>
          <a:p>
            <a:pPr marL="0" lvl="0" indent="0" algn="l" rtl="0">
              <a:spcBef>
                <a:spcPts val="0"/>
              </a:spcBef>
              <a:spcAft>
                <a:spcPts val="0"/>
              </a:spcAft>
              <a:buNone/>
            </a:pPr>
            <a:r>
              <a:rPr lang="en" i="1" dirty="0"/>
              <a:t>Transition:</a:t>
            </a:r>
            <a:r>
              <a:rPr lang="en" dirty="0"/>
              <a:t> </a:t>
            </a:r>
            <a:r>
              <a:rPr lang="en" b="1" dirty="0"/>
              <a:t>For the system wide measures and time-slot 0 arrival patterns</a:t>
            </a:r>
            <a:r>
              <a:rPr lang="en" dirty="0"/>
              <a:t>, we will start with the most simple case to show that FTS controller to show how FTS is superior in terms of adaptation to dynamic BW control conditions </a:t>
            </a:r>
            <a:r>
              <a:rPr lang="en" b="1" dirty="0"/>
              <a:t>(component D)</a:t>
            </a:r>
            <a:r>
              <a:rPr lang="en" dirty="0"/>
              <a:t> and optimality</a:t>
            </a:r>
            <a:r>
              <a:rPr lang="en" b="1" dirty="0"/>
              <a:t> (components A and B</a:t>
            </a:r>
            <a:r>
              <a:rPr lang="en" dirty="0"/>
              <a:t>). RHS TCN, LHS FTS. </a:t>
            </a:r>
            <a:endParaRPr dirty="0"/>
          </a:p>
        </p:txBody>
      </p:sp>
    </p:spTree>
    <p:extLst>
      <p:ext uri="{BB962C8B-B14F-4D97-AF65-F5344CB8AC3E}">
        <p14:creationId xmlns:p14="http://schemas.microsoft.com/office/powerpoint/2010/main" val="2200647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44d1d99669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44d1d99669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Key: Here, we are looking at individual transfers. This is the cumulative distribution function </a:t>
            </a:r>
            <a:endParaRPr b="1"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100 &lt;</a:t>
            </a:r>
            <a:r>
              <a:rPr lang="en" i="1" dirty="0" err="1">
                <a:solidFill>
                  <a:schemeClr val="dk1"/>
                </a:solidFill>
              </a:rPr>
              <a:t>src</a:t>
            </a:r>
            <a:r>
              <a:rPr lang="en" i="1" dirty="0">
                <a:solidFill>
                  <a:schemeClr val="dk1"/>
                </a:solidFill>
              </a:rPr>
              <a:t>, </a:t>
            </a:r>
            <a:r>
              <a:rPr lang="en" i="1" dirty="0" err="1">
                <a:solidFill>
                  <a:schemeClr val="dk1"/>
                </a:solidFill>
              </a:rPr>
              <a:t>dst</a:t>
            </a:r>
            <a:r>
              <a:rPr lang="en" i="1" dirty="0">
                <a:solidFill>
                  <a:schemeClr val="dk1"/>
                </a:solidFill>
              </a:rPr>
              <a:t>&gt; pipes, each pipe has 5K transfers, each transfer file size is 100MB, for a total 500GB per pipe, the total in the workload is 50TB</a:t>
            </a:r>
            <a:endParaRPr i="1" dirty="0">
              <a:solidFill>
                <a:schemeClr val="dk1"/>
              </a:solidFill>
            </a:endParaRPr>
          </a:p>
          <a:p>
            <a:pPr marL="0" lvl="0" indent="0" algn="l" rtl="0">
              <a:spcBef>
                <a:spcPts val="0"/>
              </a:spcBef>
              <a:spcAft>
                <a:spcPts val="0"/>
              </a:spcAft>
              <a:buNone/>
            </a:pPr>
            <a:endParaRPr i="1" dirty="0"/>
          </a:p>
          <a:p>
            <a:pPr marL="0" lvl="0" indent="0" algn="l" rtl="0">
              <a:spcBef>
                <a:spcPts val="0"/>
              </a:spcBef>
              <a:spcAft>
                <a:spcPts val="0"/>
              </a:spcAft>
              <a:buNone/>
            </a:pPr>
            <a:r>
              <a:rPr lang="en" i="1" dirty="0"/>
              <a:t>Transition: </a:t>
            </a:r>
            <a:r>
              <a:rPr lang="en" dirty="0"/>
              <a:t>Next we switch to more fine-grained metrics, to show the performance difference between TCN and FTS in terms of single-pipe characteristics. For a large number of flows on the </a:t>
            </a:r>
            <a:r>
              <a:rPr lang="en" dirty="0" err="1"/>
              <a:t>ESnet</a:t>
            </a:r>
            <a:r>
              <a:rPr lang="en" dirty="0"/>
              <a:t> </a:t>
            </a:r>
            <a:r>
              <a:rPr lang="en-US" dirty="0"/>
              <a:t>ALTO/TCN</a:t>
            </a:r>
            <a:r>
              <a:rPr lang="en" dirty="0"/>
              <a:t>ology average flow completion time drops by a large factor if we change from the native FTS to TCN.</a:t>
            </a:r>
            <a:endParaRPr dirty="0"/>
          </a:p>
        </p:txBody>
      </p:sp>
    </p:spTree>
    <p:extLst>
      <p:ext uri="{BB962C8B-B14F-4D97-AF65-F5344CB8AC3E}">
        <p14:creationId xmlns:p14="http://schemas.microsoft.com/office/powerpoint/2010/main" val="1392592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44d1d99669_13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44d1d99669_13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In all previous simulations, all transfers arrive at the beginning. Let’s see what happens when they arrive one by one. Each of the 50 bars represents the individual flow completion time of each of the 50 transfers. Compared to FTS, we can see that TCN, in green, has bars 7 times smaller and thus 7 times faster. And this final evaluation shows the benefits of the TCN optimizer.</a:t>
            </a:r>
            <a:endParaRPr b="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ESnet (67 nodes), selected 50 active pipes; each pipe has transfer workload arrives according to a arrival distribution (Poisson arrival, with parameter 1200 (every 200 time slot); Each replication request has N(40k, 20k) files, file size is 100MB.</a:t>
            </a:r>
            <a:endParaRPr i="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t>Transition: </a:t>
            </a:r>
            <a:r>
              <a:rPr lang="en"/>
              <a:t>Next we investigated the case where new transfers dynamically arrive to the system with an exponential time distance (every 200 time slots in average), transfer sizes is normal with an average of 4 TB. </a:t>
            </a:r>
            <a:endParaRPr/>
          </a:p>
        </p:txBody>
      </p:sp>
    </p:spTree>
    <p:extLst>
      <p:ext uri="{BB962C8B-B14F-4D97-AF65-F5344CB8AC3E}">
        <p14:creationId xmlns:p14="http://schemas.microsoft.com/office/powerpoint/2010/main" val="718288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44d1d99669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44d1d99669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Red, </a:t>
            </a:r>
            <a:r>
              <a:rPr lang="en" b="1" dirty="0"/>
              <a:t>Zero-Order: squiggly,, First-Order, </a:t>
            </a:r>
            <a:r>
              <a:rPr lang="en" b="1" dirty="0">
                <a:solidFill>
                  <a:schemeClr val="dk1"/>
                </a:solidFill>
              </a:rPr>
              <a:t>Green</a:t>
            </a:r>
            <a:r>
              <a:rPr lang="en" b="1" dirty="0"/>
              <a:t>: straight line.</a:t>
            </a:r>
            <a:endParaRPr b="1" dirty="0"/>
          </a:p>
          <a:p>
            <a:pPr marL="0" lvl="0" indent="0" algn="l" rtl="0">
              <a:spcBef>
                <a:spcPts val="0"/>
              </a:spcBef>
              <a:spcAft>
                <a:spcPts val="0"/>
              </a:spcAft>
              <a:buNone/>
            </a:pPr>
            <a:r>
              <a:rPr lang="en-US" i="1" dirty="0"/>
              <a:t>ALTO/TCN</a:t>
            </a:r>
            <a:r>
              <a:rPr lang="en" i="1" dirty="0"/>
              <a:t>ology </a:t>
            </a:r>
            <a:r>
              <a:rPr lang="en" i="1" dirty="0" err="1"/>
              <a:t>ESnet</a:t>
            </a:r>
            <a:r>
              <a:rPr lang="en" i="1" dirty="0"/>
              <a:t>, selected 10 pipes, infinite backlog</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i="1" dirty="0"/>
              <a:t>Transition:</a:t>
            </a:r>
            <a:r>
              <a:rPr lang="en" dirty="0"/>
              <a:t> One of the major novelties of TCN is the component C, using modeled optimization (e.g. bottleneck structure) TCN can accelerate convergence. As shown in the slide component C over B … LHS the path taken by the first two pipes. RHS: convergence speed and state. </a:t>
            </a:r>
            <a:endParaRPr dirty="0"/>
          </a:p>
        </p:txBody>
      </p:sp>
    </p:spTree>
    <p:extLst>
      <p:ext uri="{BB962C8B-B14F-4D97-AF65-F5344CB8AC3E}">
        <p14:creationId xmlns:p14="http://schemas.microsoft.com/office/powerpoint/2010/main" val="3305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4d1d99669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4d1d99669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US" dirty="0"/>
              <a:t>Careful w/ the wording, gap</a:t>
            </a:r>
            <a:endParaRPr dirty="0"/>
          </a:p>
        </p:txBody>
      </p:sp>
    </p:spTree>
    <p:extLst>
      <p:ext uri="{BB962C8B-B14F-4D97-AF65-F5344CB8AC3E}">
        <p14:creationId xmlns:p14="http://schemas.microsoft.com/office/powerpoint/2010/main" val="2695994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4d1d99669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4d1d99669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endParaRPr dirty="0"/>
          </a:p>
        </p:txBody>
      </p:sp>
    </p:spTree>
    <p:extLst>
      <p:ext uri="{BB962C8B-B14F-4D97-AF65-F5344CB8AC3E}">
        <p14:creationId xmlns:p14="http://schemas.microsoft.com/office/powerpoint/2010/main" val="372202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6660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0772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44d1d99669_1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44d1d99669_1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533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d1d99669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d1d9966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149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4d1d99669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4d1d99669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endParaRPr dirty="0"/>
          </a:p>
        </p:txBody>
      </p:sp>
    </p:spTree>
    <p:extLst>
      <p:ext uri="{BB962C8B-B14F-4D97-AF65-F5344CB8AC3E}">
        <p14:creationId xmlns:p14="http://schemas.microsoft.com/office/powerpoint/2010/main" val="1189795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197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1574214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3267404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a:t>Title</a:t>
            </a:r>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userDrawn="1"/>
        </p:nvCxnSpPr>
        <p:spPr bwMode="auto">
          <a:xfrm flipV="1">
            <a:off x="0" y="6416301"/>
            <a:ext cx="12192000" cy="17462"/>
          </a:xfrm>
          <a:prstGeom prst="line">
            <a:avLst/>
          </a:prstGeom>
          <a:noFill/>
          <a:ln w="50800" cmpd="dbl">
            <a:solidFill>
              <a:schemeClr val="tx1"/>
            </a:solidFill>
            <a:round/>
            <a:headEnd/>
            <a:tailEnd/>
          </a:ln>
          <a:extLst>
            <a:ext uri="{909E8E84-426E-40dd-AFC4-6F175D3DCCD1}">
              <a14:hiddenFill xmlns:a14="http://schemas.microsoft.com/office/drawing/2010/main" xmlns="">
                <a:noFill/>
              </a14:hiddenFill>
            </a:ext>
          </a:extLst>
        </p:spPr>
      </p:cxnSp>
      <p:sp>
        <p:nvSpPr>
          <p:cNvPr id="5" name="TextBox 4"/>
          <p:cNvSpPr txBox="1"/>
          <p:nvPr userDrawn="1"/>
        </p:nvSpPr>
        <p:spPr>
          <a:xfrm>
            <a:off x="4729445" y="6500303"/>
            <a:ext cx="1957587" cy="253916"/>
          </a:xfrm>
          <a:prstGeom prst="rect">
            <a:avLst/>
          </a:prstGeom>
          <a:noFill/>
        </p:spPr>
        <p:txBody>
          <a:bodyPr wrap="none" rtlCol="0">
            <a:spAutoFit/>
          </a:bodyPr>
          <a:lstStyle/>
          <a:p>
            <a:r>
              <a:rPr lang="en-US" sz="1050" baseline="0" dirty="0">
                <a:latin typeface="Arial" charset="0"/>
                <a:ea typeface="Arial" charset="0"/>
                <a:cs typeface="Arial" charset="0"/>
              </a:rPr>
              <a:t>IETF 116 : ALTO Deployment</a:t>
            </a:r>
          </a:p>
        </p:txBody>
      </p:sp>
      <p:sp>
        <p:nvSpPr>
          <p:cNvPr id="11" name="Slide Number Placeholder 11"/>
          <p:cNvSpPr txBox="1">
            <a:spLocks/>
          </p:cNvSpPr>
          <p:nvPr userDrawn="1"/>
        </p:nvSpPr>
        <p:spPr>
          <a:xfrm>
            <a:off x="9501011" y="6578839"/>
            <a:ext cx="2540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28174B04-4DAE-EB42-9616-9AE45265018B}" type="slidenum">
              <a:rPr lang="en-US" sz="1000" baseline="0" smtClean="0">
                <a:effectLst>
                  <a:outerShdw blurRad="38100" dist="38100" dir="2700000" algn="tl">
                    <a:srgbClr val="000000">
                      <a:alpha val="43137"/>
                    </a:srgbClr>
                  </a:outerShdw>
                </a:effectLst>
              </a:rPr>
              <a:pPr>
                <a:defRPr/>
              </a:pPr>
              <a:t>‹#›</a:t>
            </a:fld>
            <a:endParaRPr lang="en-US" sz="1000" baseline="0" dirty="0">
              <a:solidFill>
                <a:schemeClr val="bg2"/>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1349" y="1341971"/>
            <a:ext cx="10270893" cy="2447353"/>
          </a:xfrm>
        </p:spPr>
        <p:txBody>
          <a:bodyPr/>
          <a:lstStyle/>
          <a:p>
            <a:r>
              <a:rPr lang="en-US" sz="3600" dirty="0">
                <a:solidFill>
                  <a:srgbClr val="0F4D92"/>
                </a:solidFill>
                <a:latin typeface="Georgia" charset="0"/>
                <a:ea typeface="ＭＳ Ｐゴシック" charset="0"/>
                <a:cs typeface="ＭＳ Ｐゴシック" charset="0"/>
              </a:rPr>
              <a:t>ALTO Implementation and Deployment Supporting CERN (FTS/</a:t>
            </a:r>
            <a:r>
              <a:rPr lang="en-US" sz="3600" dirty="0" err="1">
                <a:solidFill>
                  <a:srgbClr val="0F4D92"/>
                </a:solidFill>
                <a:latin typeface="Georgia" charset="0"/>
                <a:ea typeface="ＭＳ Ｐゴシック" charset="0"/>
                <a:cs typeface="ＭＳ Ｐゴシック" charset="0"/>
              </a:rPr>
              <a:t>Rucio</a:t>
            </a:r>
            <a:r>
              <a:rPr lang="en-US" sz="3600" dirty="0">
                <a:solidFill>
                  <a:srgbClr val="0F4D92"/>
                </a:solidFill>
                <a:latin typeface="Georgia" charset="0"/>
                <a:ea typeface="ＭＳ Ｐゴシック" charset="0"/>
                <a:cs typeface="ＭＳ Ｐゴシック" charset="0"/>
              </a:rPr>
              <a:t> Integration)</a:t>
            </a:r>
            <a:br>
              <a:rPr lang="en-US" sz="3600" dirty="0">
                <a:solidFill>
                  <a:srgbClr val="0F4D92"/>
                </a:solidFill>
                <a:latin typeface="Georgia" charset="0"/>
                <a:ea typeface="ＭＳ Ｐゴシック" charset="0"/>
                <a:cs typeface="ＭＳ Ｐゴシック" charset="0"/>
              </a:rPr>
            </a:br>
            <a:endParaRPr lang="en-US" sz="1800" dirty="0"/>
          </a:p>
        </p:txBody>
      </p:sp>
      <p:pic>
        <p:nvPicPr>
          <p:cNvPr id="4" name="Picture 2" descr="ietflogotrans">
            <a:extLst>
              <a:ext uri="{FF2B5EF4-FFF2-40B4-BE49-F238E27FC236}">
                <a16:creationId xmlns:a16="http://schemas.microsoft.com/office/drawing/2014/main" id="{73B0CDB3-2AB9-7B4E-AB32-C92C57DF3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679" y="183270"/>
            <a:ext cx="2844800" cy="151384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7A91052B-AA6D-8240-B6F0-559BBB56951D}"/>
              </a:ext>
            </a:extLst>
          </p:cNvPr>
          <p:cNvSpPr>
            <a:spLocks noGrp="1"/>
          </p:cNvSpPr>
          <p:nvPr>
            <p:ph type="subTitle" idx="1"/>
          </p:nvPr>
        </p:nvSpPr>
        <p:spPr>
          <a:xfrm>
            <a:off x="1848679" y="3185614"/>
            <a:ext cx="8534400" cy="2083809"/>
          </a:xfrm>
        </p:spPr>
        <p:txBody>
          <a:bodyPr/>
          <a:lstStyle/>
          <a:p>
            <a:pPr>
              <a:spcBef>
                <a:spcPts val="0"/>
              </a:spcBef>
            </a:pPr>
            <a:r>
              <a:rPr lang="en-US" altLang="x-none" sz="2400" noProof="1">
                <a:ea typeface="ＭＳ Ｐゴシック" charset="-128"/>
              </a:rPr>
              <a:t>Presenter: Jordi Ros Giralt, Y. Richard Yang, Mario Lassnig</a:t>
            </a:r>
            <a:br>
              <a:rPr lang="en-US" altLang="x-none" sz="2400" noProof="1">
                <a:ea typeface="ＭＳ Ｐゴシック" charset="-128"/>
              </a:rPr>
            </a:br>
            <a:endParaRPr lang="en-US" dirty="0"/>
          </a:p>
          <a:p>
            <a:pPr>
              <a:spcBef>
                <a:spcPts val="0"/>
              </a:spcBef>
            </a:pPr>
            <a:r>
              <a:rPr lang="en-US" sz="2400" dirty="0"/>
              <a:t>March 27, 2023</a:t>
            </a:r>
          </a:p>
          <a:p>
            <a:pPr>
              <a:spcBef>
                <a:spcPts val="0"/>
              </a:spcBef>
            </a:pPr>
            <a:endParaRPr lang="en-US" sz="2400" dirty="0"/>
          </a:p>
          <a:p>
            <a:pPr>
              <a:spcBef>
                <a:spcPts val="0"/>
              </a:spcBef>
            </a:pPr>
            <a:r>
              <a:rPr lang="en-US" sz="2400" dirty="0"/>
              <a:t>IETF 116</a:t>
            </a:r>
          </a:p>
        </p:txBody>
      </p:sp>
    </p:spTree>
    <p:extLst>
      <p:ext uri="{BB962C8B-B14F-4D97-AF65-F5344CB8AC3E}">
        <p14:creationId xmlns:p14="http://schemas.microsoft.com/office/powerpoint/2010/main" val="1481027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58100" y="593367"/>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lgn="l"/>
            <a:r>
              <a:rPr lang="en" dirty="0"/>
              <a:t>FTS in General Transport Resource Scheduling</a:t>
            </a:r>
            <a:endParaRPr dirty="0"/>
          </a:p>
        </p:txBody>
      </p:sp>
      <p:sp>
        <p:nvSpPr>
          <p:cNvPr id="81" name="Google Shape;81;p16"/>
          <p:cNvSpPr txBox="1">
            <a:spLocks noGrp="1"/>
          </p:cNvSpPr>
          <p:nvPr>
            <p:ph type="body" idx="1"/>
          </p:nvPr>
        </p:nvSpPr>
        <p:spPr>
          <a:xfrm>
            <a:off x="415600" y="1536633"/>
            <a:ext cx="11360800" cy="4971260"/>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 dirty="0"/>
              <a:t>Transport scheduling: decides </a:t>
            </a:r>
          </a:p>
          <a:p>
            <a:pPr lvl="1" indent="-457189">
              <a:buSzPts val="1800"/>
              <a:buChar char="●"/>
            </a:pPr>
            <a:r>
              <a:rPr lang="en" sz="2667" dirty="0"/>
              <a:t>when to start the transport of a transfer request, </a:t>
            </a:r>
          </a:p>
          <a:p>
            <a:pPr lvl="1" indent="-457189">
              <a:buSzPts val="1800"/>
              <a:buChar char="●"/>
            </a:pPr>
            <a:r>
              <a:rPr lang="en" sz="2667" dirty="0"/>
              <a:t>with how much transport resource</a:t>
            </a:r>
          </a:p>
          <a:p>
            <a:pPr lvl="2" indent="-457189">
              <a:buSzPts val="1800"/>
              <a:buFont typeface="Arial"/>
              <a:buChar char="●"/>
            </a:pPr>
            <a:r>
              <a:rPr lang="en" sz="2400" dirty="0"/>
              <a:t>Transport resource broadly defined: networking transport, storage transport, memory buffer used for transport</a:t>
            </a:r>
          </a:p>
          <a:p>
            <a:pPr lvl="2" indent="-457189">
              <a:buSzPts val="1800"/>
              <a:buFont typeface="Arial"/>
              <a:buChar char="●"/>
            </a:pPr>
            <a:endParaRPr lang="en" sz="2400" dirty="0"/>
          </a:p>
          <a:p>
            <a:pPr lvl="0"/>
            <a:r>
              <a:rPr lang="en-US" dirty="0"/>
              <a:t>Benefits of well-designed transport scheduling</a:t>
            </a:r>
            <a:endParaRPr lang="en" dirty="0"/>
          </a:p>
          <a:p>
            <a:pPr lvl="1"/>
            <a:r>
              <a:rPr lang="en-US" sz="2400" b="1" dirty="0">
                <a:solidFill>
                  <a:schemeClr val="accent5">
                    <a:lumMod val="75000"/>
                  </a:schemeClr>
                </a:solidFill>
              </a:rPr>
              <a:t>Efficiency</a:t>
            </a:r>
            <a:r>
              <a:rPr lang="en-US" sz="2400" dirty="0"/>
              <a:t>: not overwhelm transport resources, not leave resources on the table</a:t>
            </a:r>
          </a:p>
          <a:p>
            <a:pPr lvl="1"/>
            <a:r>
              <a:rPr lang="en-US" sz="2400" b="1" dirty="0">
                <a:solidFill>
                  <a:schemeClr val="accent5">
                    <a:lumMod val="75000"/>
                  </a:schemeClr>
                </a:solidFill>
              </a:rPr>
              <a:t>Multiplex sharing</a:t>
            </a:r>
            <a:r>
              <a:rPr lang="en-US" sz="2400" dirty="0"/>
              <a:t>: multiple users coexist and share the resources with control, extract statistical multiplexing gain</a:t>
            </a:r>
          </a:p>
          <a:p>
            <a:pPr lvl="1"/>
            <a:r>
              <a:rPr lang="en-US" sz="2400" b="1" dirty="0">
                <a:solidFill>
                  <a:schemeClr val="accent5">
                    <a:lumMod val="75000"/>
                  </a:schemeClr>
                </a:solidFill>
              </a:rPr>
              <a:t>Application-level objectives</a:t>
            </a:r>
            <a:r>
              <a:rPr lang="en-US" sz="2400" dirty="0"/>
              <a:t>: schedule according to application needs</a:t>
            </a:r>
          </a:p>
        </p:txBody>
      </p:sp>
      <p:sp>
        <p:nvSpPr>
          <p:cNvPr id="82" name="Google Shape;82;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10</a:t>
            </a:fld>
            <a:endParaRPr/>
          </a:p>
        </p:txBody>
      </p:sp>
      <p:sp>
        <p:nvSpPr>
          <p:cNvPr id="83" name="Google Shape;83;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10</a:t>
            </a:fld>
            <a:endParaRPr/>
          </a:p>
        </p:txBody>
      </p:sp>
    </p:spTree>
    <p:extLst>
      <p:ext uri="{BB962C8B-B14F-4D97-AF65-F5344CB8AC3E}">
        <p14:creationId xmlns:p14="http://schemas.microsoft.com/office/powerpoint/2010/main" val="102081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0AC3-9700-8743-BE0A-8E7FA7113255}"/>
              </a:ext>
            </a:extLst>
          </p:cNvPr>
          <p:cNvSpPr>
            <a:spLocks noGrp="1"/>
          </p:cNvSpPr>
          <p:nvPr>
            <p:ph type="title"/>
          </p:nvPr>
        </p:nvSpPr>
        <p:spPr>
          <a:xfrm>
            <a:off x="831200" y="491766"/>
            <a:ext cx="11360800" cy="1150767"/>
          </a:xfrm>
        </p:spPr>
        <p:txBody>
          <a:bodyPr>
            <a:noAutofit/>
          </a:bodyPr>
          <a:lstStyle/>
          <a:p>
            <a:r>
              <a:rPr lang="en-US" sz="3200" dirty="0"/>
              <a:t>General Internet/DC Mechanisms and </a:t>
            </a:r>
            <a:br>
              <a:rPr lang="en-US" sz="3200" dirty="0"/>
            </a:br>
            <a:r>
              <a:rPr lang="en-US" sz="3200" dirty="0"/>
              <a:t>MPMD Data-Intensive Networks Gap</a:t>
            </a:r>
          </a:p>
        </p:txBody>
      </p:sp>
      <p:sp>
        <p:nvSpPr>
          <p:cNvPr id="6" name="Slide Number Placeholder 5">
            <a:extLst>
              <a:ext uri="{FF2B5EF4-FFF2-40B4-BE49-F238E27FC236}">
                <a16:creationId xmlns:a16="http://schemas.microsoft.com/office/drawing/2014/main" id="{311A0721-3B32-1A45-8EE2-0C48F6E492B0}"/>
              </a:ext>
            </a:extLst>
          </p:cNvPr>
          <p:cNvSpPr>
            <a:spLocks noGrp="1"/>
          </p:cNvSpPr>
          <p:nvPr>
            <p:ph type="sldNum" sz="quarter" idx="12"/>
          </p:nvPr>
        </p:nvSpPr>
        <p:spPr/>
        <p:txBody>
          <a:bodyPr/>
          <a:lstStyle/>
          <a:p>
            <a:fld id="{757F46AE-9560-D04E-AEC2-3E15E21367E8}" type="slidenum">
              <a:rPr lang="en-US" smtClean="0"/>
              <a:t>11</a:t>
            </a:fld>
            <a:endParaRPr lang="en-US"/>
          </a:p>
        </p:txBody>
      </p:sp>
      <p:graphicFrame>
        <p:nvGraphicFramePr>
          <p:cNvPr id="3" name="Table 2">
            <a:extLst>
              <a:ext uri="{FF2B5EF4-FFF2-40B4-BE49-F238E27FC236}">
                <a16:creationId xmlns:a16="http://schemas.microsoft.com/office/drawing/2014/main" id="{7EFB6827-0AD8-3746-8A24-0865B80CA59C}"/>
              </a:ext>
            </a:extLst>
          </p:cNvPr>
          <p:cNvGraphicFramePr>
            <a:graphicFrameLocks noGrp="1"/>
          </p:cNvGraphicFramePr>
          <p:nvPr>
            <p:extLst/>
          </p:nvPr>
        </p:nvGraphicFramePr>
        <p:xfrm>
          <a:off x="1117600" y="2228130"/>
          <a:ext cx="10515600" cy="3989493"/>
        </p:xfrm>
        <a:graphic>
          <a:graphicData uri="http://schemas.openxmlformats.org/drawingml/2006/table">
            <a:tbl>
              <a:tblPr firstRow="1" bandRow="1"/>
              <a:tblGrid>
                <a:gridCol w="2963333">
                  <a:extLst>
                    <a:ext uri="{9D8B030D-6E8A-4147-A177-3AD203B41FA5}">
                      <a16:colId xmlns:a16="http://schemas.microsoft.com/office/drawing/2014/main" val="1557134997"/>
                    </a:ext>
                  </a:extLst>
                </a:gridCol>
                <a:gridCol w="7552267">
                  <a:extLst>
                    <a:ext uri="{9D8B030D-6E8A-4147-A177-3AD203B41FA5}">
                      <a16:colId xmlns:a16="http://schemas.microsoft.com/office/drawing/2014/main" val="914635725"/>
                    </a:ext>
                  </a:extLst>
                </a:gridCol>
              </a:tblGrid>
              <a:tr h="494453">
                <a:tc>
                  <a:txBody>
                    <a:bodyPr/>
                    <a:lstStyle/>
                    <a:p>
                      <a:r>
                        <a:rPr lang="en-US" sz="2400" dirty="0"/>
                        <a:t>Mechanism</a:t>
                      </a:r>
                    </a:p>
                  </a:txBody>
                  <a:tcPr marL="121920" marR="121920" marT="60960" marB="60960"/>
                </a:tc>
                <a:tc>
                  <a:txBody>
                    <a:bodyPr/>
                    <a:lstStyle/>
                    <a:p>
                      <a:r>
                        <a:rPr lang="en-US" sz="2400" dirty="0"/>
                        <a:t>Gap</a:t>
                      </a:r>
                    </a:p>
                  </a:txBody>
                  <a:tcPr marL="121920" marR="121920" marT="60960" marB="60960"/>
                </a:tc>
                <a:extLst>
                  <a:ext uri="{0D108BD9-81ED-4DB2-BD59-A6C34878D82A}">
                    <a16:rowId xmlns:a16="http://schemas.microsoft.com/office/drawing/2014/main" val="399122785"/>
                  </a:ext>
                </a:extLst>
              </a:tr>
              <a:tr h="1097280">
                <a:tc>
                  <a:txBody>
                    <a:bodyPr/>
                    <a:lstStyle/>
                    <a:p>
                      <a:r>
                        <a:rPr lang="en-US" sz="2100" dirty="0"/>
                        <a:t>TCP Rate Control</a:t>
                      </a:r>
                    </a:p>
                  </a:txBody>
                  <a:tcPr marL="121920" marR="121920" marT="60960" marB="60960"/>
                </a:tc>
                <a:tc>
                  <a:txBody>
                    <a:bodyPr/>
                    <a:lstStyle/>
                    <a:p>
                      <a:pPr marL="285750" indent="-285750">
                        <a:buFont typeface="Arial" panose="020B0604020202020204" pitchFamily="34" charset="0"/>
                        <a:buChar char="•"/>
                      </a:pPr>
                      <a:r>
                        <a:rPr lang="en-US" sz="2100" dirty="0"/>
                        <a:t>TCP provides low level resource allocation; a MPMD data-intensive network may want </a:t>
                      </a:r>
                      <a:r>
                        <a:rPr lang="en-US" sz="2100" b="1" dirty="0">
                          <a:solidFill>
                            <a:srgbClr val="C00000"/>
                          </a:solidFill>
                        </a:rPr>
                        <a:t>higher level resource allocation structures</a:t>
                      </a:r>
                    </a:p>
                  </a:txBody>
                  <a:tcPr marL="121920" marR="121920" marT="60960" marB="60960"/>
                </a:tc>
                <a:extLst>
                  <a:ext uri="{0D108BD9-81ED-4DB2-BD59-A6C34878D82A}">
                    <a16:rowId xmlns:a16="http://schemas.microsoft.com/office/drawing/2014/main" val="1588174721"/>
                  </a:ext>
                </a:extLst>
              </a:tr>
              <a:tr h="2397760">
                <a:tc>
                  <a:txBody>
                    <a:bodyPr/>
                    <a:lstStyle/>
                    <a:p>
                      <a:r>
                        <a:rPr lang="en-US" sz="2100" dirty="0"/>
                        <a:t>Datacenter/hyper-scaler Scheduling</a:t>
                      </a:r>
                    </a:p>
                  </a:txBody>
                  <a:tcPr marL="121920" marR="121920" marT="60960" marB="60960"/>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100" dirty="0"/>
                        <a:t>Hyper-scaler is single domain w/ stronger controllability, and relative uniform deployment capability, but MPMD data-intensive network should support </a:t>
                      </a:r>
                      <a:r>
                        <a:rPr lang="en-US" sz="2100" b="1" dirty="0">
                          <a:solidFill>
                            <a:srgbClr val="C00000"/>
                          </a:solidFill>
                        </a:rPr>
                        <a:t>multidomain</a:t>
                      </a:r>
                      <a:r>
                        <a:rPr lang="en-US" sz="2100" dirty="0"/>
                        <a:t> cluster with </a:t>
                      </a:r>
                      <a:r>
                        <a:rPr lang="en-US" sz="2100" b="1" dirty="0">
                          <a:solidFill>
                            <a:srgbClr val="C00000"/>
                          </a:solidFill>
                        </a:rPr>
                        <a:t>heterogenous</a:t>
                      </a:r>
                      <a:r>
                        <a:rPr lang="en-US" sz="2100" dirty="0"/>
                        <a:t> domains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100" dirty="0"/>
                        <a:t>Hyper-scaler scheduling focuses on highly diverse, low latency (</a:t>
                      </a:r>
                      <a:r>
                        <a:rPr lang="en-US" sz="2100" dirty="0" err="1"/>
                        <a:t>ms</a:t>
                      </a:r>
                      <a:r>
                        <a:rPr lang="en-US" sz="2100" dirty="0"/>
                        <a:t>-sensitive) workload, but data-intensive is more on less (RTT-level) delay-sensitive larger transfers</a:t>
                      </a:r>
                    </a:p>
                  </a:txBody>
                  <a:tcPr marL="121920" marR="121920" marT="60960" marB="60960"/>
                </a:tc>
                <a:extLst>
                  <a:ext uri="{0D108BD9-81ED-4DB2-BD59-A6C34878D82A}">
                    <a16:rowId xmlns:a16="http://schemas.microsoft.com/office/drawing/2014/main" val="4048056090"/>
                  </a:ext>
                </a:extLst>
              </a:tr>
            </a:tbl>
          </a:graphicData>
        </a:graphic>
      </p:graphicFrame>
      <p:pic>
        <p:nvPicPr>
          <p:cNvPr id="11" name="Picture 10">
            <a:extLst>
              <a:ext uri="{FF2B5EF4-FFF2-40B4-BE49-F238E27FC236}">
                <a16:creationId xmlns:a16="http://schemas.microsoft.com/office/drawing/2014/main" id="{172A7DE4-6EBE-064D-83F5-6C40A1C03025}"/>
              </a:ext>
            </a:extLst>
          </p:cNvPr>
          <p:cNvPicPr>
            <a:picLocks noChangeAspect="1"/>
          </p:cNvPicPr>
          <p:nvPr/>
        </p:nvPicPr>
        <p:blipFill>
          <a:blip r:embed="rId2"/>
          <a:stretch>
            <a:fillRect/>
          </a:stretch>
        </p:blipFill>
        <p:spPr>
          <a:xfrm>
            <a:off x="9234211" y="179845"/>
            <a:ext cx="2794000" cy="1774607"/>
          </a:xfrm>
          <a:prstGeom prst="rect">
            <a:avLst/>
          </a:prstGeom>
        </p:spPr>
      </p:pic>
    </p:spTree>
    <p:extLst>
      <p:ext uri="{BB962C8B-B14F-4D97-AF65-F5344CB8AC3E}">
        <p14:creationId xmlns:p14="http://schemas.microsoft.com/office/powerpoint/2010/main" val="172290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516308" y="30676"/>
            <a:ext cx="116388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2933" dirty="0"/>
              <a:t>Current FTS Control Gap</a:t>
            </a:r>
            <a:endParaRPr sz="2933" dirty="0"/>
          </a:p>
        </p:txBody>
      </p:sp>
      <p:pic>
        <p:nvPicPr>
          <p:cNvPr id="168" name="Google Shape;168;p24"/>
          <p:cNvPicPr preferRelativeResize="0"/>
          <p:nvPr/>
        </p:nvPicPr>
        <p:blipFill>
          <a:blip r:embed="rId3">
            <a:alphaModFix/>
          </a:blip>
          <a:stretch>
            <a:fillRect/>
          </a:stretch>
        </p:blipFill>
        <p:spPr>
          <a:xfrm>
            <a:off x="-1" y="94701"/>
            <a:ext cx="4106535" cy="2452631"/>
          </a:xfrm>
          <a:prstGeom prst="rect">
            <a:avLst/>
          </a:prstGeom>
          <a:noFill/>
          <a:ln>
            <a:noFill/>
          </a:ln>
        </p:spPr>
      </p:pic>
      <p:sp>
        <p:nvSpPr>
          <p:cNvPr id="169" name="Google Shape;169;p2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12</a:t>
            </a:fld>
            <a:endParaRPr/>
          </a:p>
        </p:txBody>
      </p:sp>
      <p:sp>
        <p:nvSpPr>
          <p:cNvPr id="170" name="Google Shape;170;p2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12</a:t>
            </a:fld>
            <a:endParaRPr/>
          </a:p>
        </p:txBody>
      </p:sp>
      <p:pic>
        <p:nvPicPr>
          <p:cNvPr id="171" name="Google Shape;171;p24"/>
          <p:cNvPicPr preferRelativeResize="0"/>
          <p:nvPr/>
        </p:nvPicPr>
        <p:blipFill>
          <a:blip r:embed="rId4">
            <a:alphaModFix/>
          </a:blip>
          <a:stretch>
            <a:fillRect/>
          </a:stretch>
        </p:blipFill>
        <p:spPr>
          <a:xfrm>
            <a:off x="163800" y="4934674"/>
            <a:ext cx="5221001" cy="1282949"/>
          </a:xfrm>
          <a:prstGeom prst="rect">
            <a:avLst/>
          </a:prstGeom>
          <a:noFill/>
          <a:ln>
            <a:noFill/>
          </a:ln>
        </p:spPr>
      </p:pic>
      <p:pic>
        <p:nvPicPr>
          <p:cNvPr id="174" name="Google Shape;174;p24"/>
          <p:cNvPicPr preferRelativeResize="0"/>
          <p:nvPr/>
        </p:nvPicPr>
        <p:blipFill rotWithShape="1">
          <a:blip r:embed="rId5">
            <a:alphaModFix/>
            <a:extLst>
              <a:ext uri="{28A0092B-C50C-407E-A947-70E740481C1C}">
                <a14:useLocalDpi xmlns:a14="http://schemas.microsoft.com/office/drawing/2010/main"/>
              </a:ext>
            </a:extLst>
          </a:blip>
          <a:srcRect t="14339"/>
          <a:stretch/>
        </p:blipFill>
        <p:spPr>
          <a:xfrm>
            <a:off x="718367" y="4039351"/>
            <a:ext cx="3320435" cy="313867"/>
          </a:xfrm>
          <a:prstGeom prst="rect">
            <a:avLst/>
          </a:prstGeom>
          <a:noFill/>
          <a:ln>
            <a:noFill/>
          </a:ln>
        </p:spPr>
      </p:pic>
      <p:sp>
        <p:nvSpPr>
          <p:cNvPr id="176" name="Google Shape;176;p24"/>
          <p:cNvSpPr txBox="1"/>
          <p:nvPr/>
        </p:nvSpPr>
        <p:spPr>
          <a:xfrm>
            <a:off x="-126157" y="3096445"/>
            <a:ext cx="5147648" cy="1583983"/>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0"/>
              </a:spcBef>
              <a:spcAft>
                <a:spcPts val="1600"/>
              </a:spcAft>
            </a:pPr>
            <a:r>
              <a:rPr lang="en" sz="3200" dirty="0">
                <a:solidFill>
                  <a:schemeClr val="dk1"/>
                </a:solidFill>
              </a:rPr>
              <a:t>Keep track of the exponential moving average (EMA) of throughput.</a:t>
            </a:r>
            <a:endParaRPr sz="3200" dirty="0">
              <a:solidFill>
                <a:schemeClr val="dk1"/>
              </a:solidFill>
            </a:endParaRPr>
          </a:p>
        </p:txBody>
      </p:sp>
      <p:sp>
        <p:nvSpPr>
          <p:cNvPr id="178" name="Google Shape;178;p24"/>
          <p:cNvSpPr txBox="1"/>
          <p:nvPr/>
        </p:nvSpPr>
        <p:spPr>
          <a:xfrm>
            <a:off x="0" y="4378577"/>
            <a:ext cx="5594400" cy="120644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1600"/>
              </a:spcAft>
            </a:pPr>
            <a:r>
              <a:rPr lang="en" sz="3200" dirty="0">
                <a:solidFill>
                  <a:schemeClr val="dk1"/>
                </a:solidFill>
              </a:rPr>
              <a:t>Update the number of connections based on EMA</a:t>
            </a:r>
            <a:r>
              <a:rPr lang="en" sz="2133" dirty="0">
                <a:solidFill>
                  <a:schemeClr val="dk1"/>
                </a:solidFill>
              </a:rPr>
              <a:t>.</a:t>
            </a:r>
            <a:endParaRPr sz="3200" dirty="0"/>
          </a:p>
        </p:txBody>
      </p:sp>
      <p:sp>
        <p:nvSpPr>
          <p:cNvPr id="2" name="Rectangle 1">
            <a:extLst>
              <a:ext uri="{FF2B5EF4-FFF2-40B4-BE49-F238E27FC236}">
                <a16:creationId xmlns:a16="http://schemas.microsoft.com/office/drawing/2014/main" id="{C46E2AE7-D110-124D-AAE9-782CF94DA732}"/>
              </a:ext>
            </a:extLst>
          </p:cNvPr>
          <p:cNvSpPr/>
          <p:nvPr/>
        </p:nvSpPr>
        <p:spPr>
          <a:xfrm>
            <a:off x="67733" y="3096445"/>
            <a:ext cx="5594400" cy="3422889"/>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 name="TextBox 2">
            <a:extLst>
              <a:ext uri="{FF2B5EF4-FFF2-40B4-BE49-F238E27FC236}">
                <a16:creationId xmlns:a16="http://schemas.microsoft.com/office/drawing/2014/main" id="{7551DED8-C544-DE4C-90DD-8ACEABBD7997}"/>
              </a:ext>
            </a:extLst>
          </p:cNvPr>
          <p:cNvSpPr txBox="1"/>
          <p:nvPr/>
        </p:nvSpPr>
        <p:spPr>
          <a:xfrm>
            <a:off x="37370" y="2631722"/>
            <a:ext cx="3901517" cy="256480"/>
          </a:xfrm>
          <a:prstGeom prst="rect">
            <a:avLst/>
          </a:prstGeom>
          <a:noFill/>
        </p:spPr>
        <p:txBody>
          <a:bodyPr wrap="none" rtlCol="0">
            <a:spAutoFit/>
          </a:bodyPr>
          <a:lstStyle/>
          <a:p>
            <a:r>
              <a:rPr lang="en-US" sz="1600" b="1" dirty="0"/>
              <a:t>A Semi Zero-Order Gradient </a:t>
            </a:r>
            <a:r>
              <a:rPr lang="en-US" sz="1600" b="1" dirty="0" err="1"/>
              <a:t>Alg</a:t>
            </a:r>
            <a:r>
              <a:rPr lang="en-US" sz="1600" b="1" dirty="0"/>
              <a:t> Optimizing for Each Pipe</a:t>
            </a:r>
          </a:p>
        </p:txBody>
      </p:sp>
      <p:sp>
        <p:nvSpPr>
          <p:cNvPr id="22" name="Rectangle 21">
            <a:extLst>
              <a:ext uri="{FF2B5EF4-FFF2-40B4-BE49-F238E27FC236}">
                <a16:creationId xmlns:a16="http://schemas.microsoft.com/office/drawing/2014/main" id="{8E75A80B-E145-9E4E-B9CB-D0F049DA6FFE}"/>
              </a:ext>
            </a:extLst>
          </p:cNvPr>
          <p:cNvSpPr/>
          <p:nvPr/>
        </p:nvSpPr>
        <p:spPr>
          <a:xfrm>
            <a:off x="7274883" y="4148038"/>
            <a:ext cx="4535239" cy="925190"/>
          </a:xfrm>
          <a:prstGeom prst="rect">
            <a:avLst/>
          </a:prstGeom>
        </p:spPr>
        <p:txBody>
          <a:bodyPr wrap="square">
            <a:spAutoFit/>
          </a:bodyPr>
          <a:lstStyle/>
          <a:p>
            <a:pPr marL="182029">
              <a:lnSpc>
                <a:spcPct val="115000"/>
              </a:lnSpc>
              <a:buClr>
                <a:prstClr val="black"/>
              </a:buClr>
              <a:buSzPts val="1450"/>
            </a:pPr>
            <a:r>
              <a:rPr lang="en" dirty="0">
                <a:solidFill>
                  <a:prstClr val="black"/>
                </a:solidFill>
                <a:latin typeface="Calibri" panose="020F0502020204030204"/>
                <a:ea typeface="+mn-ea"/>
                <a:cs typeface="+mn-cs"/>
              </a:rPr>
              <a:t>Theorem: In a </a:t>
            </a:r>
            <a:r>
              <a:rPr lang="en" b="1" dirty="0">
                <a:solidFill>
                  <a:prstClr val="black"/>
                </a:solidFill>
                <a:latin typeface="Calibri" panose="020F0502020204030204"/>
                <a:ea typeface="+mn-ea"/>
                <a:cs typeface="+mn-cs"/>
              </a:rPr>
              <a:t>Throughput-Deterioration Model,  semi zero order </a:t>
            </a:r>
            <a:r>
              <a:rPr lang="en" dirty="0">
                <a:solidFill>
                  <a:prstClr val="black"/>
                </a:solidFill>
                <a:latin typeface="Calibri" panose="020F0502020204030204"/>
                <a:ea typeface="+mn-ea"/>
                <a:cs typeface="+mn-cs"/>
              </a:rPr>
              <a:t>will achieve throughput that is </a:t>
            </a:r>
            <a:r>
              <a:rPr lang="en" b="1" dirty="0">
                <a:solidFill>
                  <a:prstClr val="black"/>
                </a:solidFill>
                <a:latin typeface="Calibri" panose="020F0502020204030204"/>
                <a:ea typeface="+mn-ea"/>
                <a:cs typeface="+mn-cs"/>
              </a:rPr>
              <a:t>&lt;=</a:t>
            </a:r>
            <a:r>
              <a:rPr lang="en" dirty="0">
                <a:solidFill>
                  <a:prstClr val="black"/>
                </a:solidFill>
                <a:latin typeface="Calibri" panose="020F0502020204030204"/>
                <a:ea typeface="+mn-ea"/>
                <a:cs typeface="+mn-cs"/>
              </a:rPr>
              <a:t> 1/√B of the </a:t>
            </a:r>
            <a:r>
              <a:rPr lang="en" b="1" dirty="0">
                <a:solidFill>
                  <a:prstClr val="black"/>
                </a:solidFill>
                <a:latin typeface="Calibri" panose="020F0502020204030204"/>
                <a:ea typeface="+mn-ea"/>
                <a:cs typeface="+mn-cs"/>
              </a:rPr>
              <a:t>optimal</a:t>
            </a:r>
            <a:r>
              <a:rPr lang="en" dirty="0">
                <a:solidFill>
                  <a:srgbClr val="44546A"/>
                </a:solidFill>
                <a:latin typeface="Calibri" panose="020F0502020204030204"/>
                <a:ea typeface="+mn-ea"/>
                <a:cs typeface="+mn-cs"/>
              </a:rPr>
              <a:t> (under default settings).</a:t>
            </a:r>
            <a:endParaRPr lang="en-US" dirty="0">
              <a:solidFill>
                <a:srgbClr val="44546A"/>
              </a:solidFill>
              <a:latin typeface="Calibri" panose="020F0502020204030204"/>
              <a:ea typeface="+mn-ea"/>
              <a:cs typeface="+mn-cs"/>
            </a:endParaRPr>
          </a:p>
        </p:txBody>
      </p:sp>
      <p:pic>
        <p:nvPicPr>
          <p:cNvPr id="23" name="Google Shape;199;p26">
            <a:extLst>
              <a:ext uri="{FF2B5EF4-FFF2-40B4-BE49-F238E27FC236}">
                <a16:creationId xmlns:a16="http://schemas.microsoft.com/office/drawing/2014/main" id="{EEC43FC9-DAF2-254B-9A94-4561AD4F2DA4}"/>
              </a:ext>
            </a:extLst>
          </p:cNvPr>
          <p:cNvPicPr preferRelativeResize="0"/>
          <p:nvPr/>
        </p:nvPicPr>
        <p:blipFill>
          <a:blip r:embed="rId6">
            <a:alphaModFix/>
          </a:blip>
          <a:stretch>
            <a:fillRect/>
          </a:stretch>
        </p:blipFill>
        <p:spPr>
          <a:xfrm>
            <a:off x="7607956" y="1670328"/>
            <a:ext cx="4547153" cy="1620769"/>
          </a:xfrm>
          <a:prstGeom prst="rect">
            <a:avLst/>
          </a:prstGeom>
          <a:noFill/>
          <a:ln>
            <a:noFill/>
          </a:ln>
        </p:spPr>
      </p:pic>
      <p:cxnSp>
        <p:nvCxnSpPr>
          <p:cNvPr id="24" name="Straight Arrow Connector 23">
            <a:extLst>
              <a:ext uri="{FF2B5EF4-FFF2-40B4-BE49-F238E27FC236}">
                <a16:creationId xmlns:a16="http://schemas.microsoft.com/office/drawing/2014/main" id="{7E934A8B-E3EB-6945-B9C4-1AB24F14002D}"/>
              </a:ext>
            </a:extLst>
          </p:cNvPr>
          <p:cNvCxnSpPr>
            <a:cxnSpLocks/>
          </p:cNvCxnSpPr>
          <p:nvPr/>
        </p:nvCxnSpPr>
        <p:spPr>
          <a:xfrm flipV="1">
            <a:off x="5758200" y="2215958"/>
            <a:ext cx="1725753" cy="1160311"/>
          </a:xfrm>
          <a:prstGeom prst="straightConnector1">
            <a:avLst/>
          </a:prstGeom>
          <a:noFill/>
          <a:ln w="6350" cap="flat" cmpd="sng" algn="ctr">
            <a:solidFill>
              <a:srgbClr val="4472C4"/>
            </a:solidFill>
            <a:prstDash val="solid"/>
            <a:miter lim="800000"/>
            <a:tailEnd type="triangle"/>
          </a:ln>
          <a:effectLst/>
        </p:spPr>
      </p:cxnSp>
      <p:sp>
        <p:nvSpPr>
          <p:cNvPr id="25" name="TextBox 24">
            <a:extLst>
              <a:ext uri="{FF2B5EF4-FFF2-40B4-BE49-F238E27FC236}">
                <a16:creationId xmlns:a16="http://schemas.microsoft.com/office/drawing/2014/main" id="{2ECFF053-6291-A24A-9FFF-BEEA01341E3C}"/>
              </a:ext>
            </a:extLst>
          </p:cNvPr>
          <p:cNvSpPr txBox="1"/>
          <p:nvPr/>
        </p:nvSpPr>
        <p:spPr>
          <a:xfrm rot="19651254">
            <a:off x="4969098" y="2336647"/>
            <a:ext cx="3156508" cy="338554"/>
          </a:xfrm>
          <a:prstGeom prst="rect">
            <a:avLst/>
          </a:prstGeom>
          <a:noFill/>
        </p:spPr>
        <p:txBody>
          <a:bodyPr wrap="square" rtlCol="0">
            <a:spAutoFit/>
          </a:bodyPr>
          <a:lstStyle/>
          <a:p>
            <a:pPr algn="ctr">
              <a:buClrTx/>
              <a:buFontTx/>
              <a:buNone/>
            </a:pPr>
            <a:r>
              <a:rPr lang="en-US" dirty="0">
                <a:solidFill>
                  <a:prstClr val="black"/>
                </a:solidFill>
                <a:latin typeface="Calibri" panose="020F0502020204030204"/>
                <a:ea typeface="+mn-ea"/>
                <a:cs typeface="+mn-cs"/>
              </a:rPr>
              <a:t> resource flexibility gap</a:t>
            </a:r>
          </a:p>
        </p:txBody>
      </p:sp>
      <p:sp>
        <p:nvSpPr>
          <p:cNvPr id="26" name="TextBox 25">
            <a:extLst>
              <a:ext uri="{FF2B5EF4-FFF2-40B4-BE49-F238E27FC236}">
                <a16:creationId xmlns:a16="http://schemas.microsoft.com/office/drawing/2014/main" id="{7C8825FF-DE5F-BC43-8588-F9A4B409DD0A}"/>
              </a:ext>
            </a:extLst>
          </p:cNvPr>
          <p:cNvSpPr txBox="1"/>
          <p:nvPr/>
        </p:nvSpPr>
        <p:spPr>
          <a:xfrm rot="2027131">
            <a:off x="5980952" y="4638611"/>
            <a:ext cx="1368131" cy="338554"/>
          </a:xfrm>
          <a:prstGeom prst="rect">
            <a:avLst/>
          </a:prstGeom>
          <a:noFill/>
        </p:spPr>
        <p:txBody>
          <a:bodyPr wrap="none" rtlCol="0">
            <a:spAutoFit/>
          </a:bodyPr>
          <a:lstStyle/>
          <a:p>
            <a:pPr algn="ctr">
              <a:buClrTx/>
              <a:buFontTx/>
              <a:buNone/>
            </a:pPr>
            <a:r>
              <a:rPr lang="en-US" dirty="0">
                <a:solidFill>
                  <a:prstClr val="black"/>
                </a:solidFill>
                <a:latin typeface="Calibri" panose="020F0502020204030204"/>
                <a:ea typeface="+mn-ea"/>
                <a:cs typeface="+mn-cs"/>
              </a:rPr>
              <a:t> efficiency gap</a:t>
            </a:r>
          </a:p>
        </p:txBody>
      </p:sp>
      <p:cxnSp>
        <p:nvCxnSpPr>
          <p:cNvPr id="27" name="Straight Arrow Connector 26">
            <a:extLst>
              <a:ext uri="{FF2B5EF4-FFF2-40B4-BE49-F238E27FC236}">
                <a16:creationId xmlns:a16="http://schemas.microsoft.com/office/drawing/2014/main" id="{87A080D0-9AEA-094D-84BF-A0AC377CF9A1}"/>
              </a:ext>
            </a:extLst>
          </p:cNvPr>
          <p:cNvCxnSpPr>
            <a:cxnSpLocks/>
          </p:cNvCxnSpPr>
          <p:nvPr/>
        </p:nvCxnSpPr>
        <p:spPr>
          <a:xfrm>
            <a:off x="5758198" y="4451408"/>
            <a:ext cx="1681633" cy="1177525"/>
          </a:xfrm>
          <a:prstGeom prst="straightConnector1">
            <a:avLst/>
          </a:prstGeom>
          <a:noFill/>
          <a:ln w="6350" cap="flat" cmpd="sng" algn="ctr">
            <a:solidFill>
              <a:srgbClr val="4472C4"/>
            </a:solidFill>
            <a:prstDash val="solid"/>
            <a:miter lim="800000"/>
            <a:tailEnd type="triangle"/>
          </a:ln>
          <a:effectLst/>
        </p:spPr>
      </p:cxnSp>
    </p:spTree>
    <p:extLst>
      <p:ext uri="{BB962C8B-B14F-4D97-AF65-F5344CB8AC3E}">
        <p14:creationId xmlns:p14="http://schemas.microsoft.com/office/powerpoint/2010/main" val="417231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415600" y="199233"/>
            <a:ext cx="11360800" cy="1178304"/>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lvl="0" algn="ctr">
              <a:buSzPts val="990"/>
            </a:pPr>
            <a:r>
              <a:rPr lang="en-US" sz="3200" dirty="0"/>
              <a:t>ALTO/TCN Control Extension for FTS: </a:t>
            </a:r>
            <a:br>
              <a:rPr lang="en-US" sz="3200" dirty="0"/>
            </a:br>
            <a:r>
              <a:rPr lang="en-US" sz="3200" dirty="0"/>
              <a:t>Transport </a:t>
            </a:r>
            <a:r>
              <a:rPr lang="en" sz="2960" dirty="0"/>
              <a:t>Scheduling as an Optimization Framework</a:t>
            </a:r>
            <a:endParaRPr sz="2960" dirty="0"/>
          </a:p>
        </p:txBody>
      </p:sp>
      <p:sp>
        <p:nvSpPr>
          <p:cNvPr id="272" name="Google Shape;272;p3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13</a:t>
            </a:fld>
            <a:endParaRPr/>
          </a:p>
        </p:txBody>
      </p:sp>
      <p:sp>
        <p:nvSpPr>
          <p:cNvPr id="273" name="Google Shape;273;p3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13</a:t>
            </a:fld>
            <a:endParaRPr/>
          </a:p>
        </p:txBody>
      </p:sp>
      <p:sp>
        <p:nvSpPr>
          <p:cNvPr id="274" name="Google Shape;274;p33"/>
          <p:cNvSpPr txBox="1"/>
          <p:nvPr/>
        </p:nvSpPr>
        <p:spPr>
          <a:xfrm>
            <a:off x="2526633" y="3018600"/>
            <a:ext cx="7008400" cy="46502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sz="2133" b="1"/>
          </a:p>
        </p:txBody>
      </p:sp>
      <p:sp>
        <p:nvSpPr>
          <p:cNvPr id="275" name="Google Shape;275;p33"/>
          <p:cNvSpPr txBox="1"/>
          <p:nvPr/>
        </p:nvSpPr>
        <p:spPr>
          <a:xfrm>
            <a:off x="1190600" y="1642001"/>
            <a:ext cx="9810800" cy="166875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3200" dirty="0"/>
              <a:t>Formulated </a:t>
            </a:r>
            <a:r>
              <a:rPr lang="en-US" sz="3200" dirty="0"/>
              <a:t>ALTO/TCN</a:t>
            </a:r>
            <a:r>
              <a:rPr lang="en" sz="3200" dirty="0"/>
              <a:t> scheduling planning as an optimization problem, in the form:</a:t>
            </a:r>
            <a:endParaRPr sz="3200" dirty="0"/>
          </a:p>
          <a:p>
            <a:pPr>
              <a:spcBef>
                <a:spcPts val="0"/>
              </a:spcBef>
              <a:spcAft>
                <a:spcPts val="0"/>
              </a:spcAft>
            </a:pPr>
            <a:endParaRPr sz="3200" dirty="0"/>
          </a:p>
          <a:p>
            <a:pPr indent="609585">
              <a:spcBef>
                <a:spcPts val="0"/>
              </a:spcBef>
              <a:spcAft>
                <a:spcPts val="0"/>
              </a:spcAft>
              <a:buClr>
                <a:schemeClr val="dk1"/>
              </a:buClr>
              <a:buSzPts val="1100"/>
            </a:pPr>
            <a:r>
              <a:rPr lang="en" sz="2133" b="1" dirty="0">
                <a:solidFill>
                  <a:schemeClr val="dk1"/>
                </a:solidFill>
              </a:rPr>
              <a:t>max </a:t>
            </a:r>
            <a:r>
              <a:rPr lang="en-US" sz="2133" b="1" dirty="0" err="1">
                <a:solidFill>
                  <a:schemeClr val="dk1"/>
                </a:solidFill>
              </a:rPr>
              <a:t>fobj</a:t>
            </a:r>
            <a:endParaRPr lang="en-US" sz="2133" b="1" dirty="0">
              <a:solidFill>
                <a:schemeClr val="dk1"/>
              </a:solidFill>
            </a:endParaRPr>
          </a:p>
          <a:p>
            <a:pPr indent="609585"/>
            <a:r>
              <a:rPr lang="en-US" sz="2133" b="1" dirty="0" err="1">
                <a:solidFill>
                  <a:schemeClr val="dk1"/>
                </a:solidFill>
              </a:rPr>
              <a:t>s.t.</a:t>
            </a:r>
            <a:r>
              <a:rPr lang="en" sz="2133" b="1" dirty="0">
                <a:solidFill>
                  <a:schemeClr val="dk1"/>
                </a:solidFill>
              </a:rPr>
              <a:t> flexible resource control as optimization constraints</a:t>
            </a:r>
            <a:endParaRPr lang="en-US" sz="3200" dirty="0">
              <a:solidFill>
                <a:schemeClr val="dk1"/>
              </a:solidFill>
            </a:endParaRPr>
          </a:p>
        </p:txBody>
      </p:sp>
      <p:sp>
        <p:nvSpPr>
          <p:cNvPr id="276" name="Google Shape;276;p33"/>
          <p:cNvSpPr txBox="1"/>
          <p:nvPr/>
        </p:nvSpPr>
        <p:spPr>
          <a:xfrm>
            <a:off x="7263600" y="6069634"/>
            <a:ext cx="4316400" cy="574476"/>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sz="3200"/>
          </a:p>
        </p:txBody>
      </p:sp>
      <p:sp>
        <p:nvSpPr>
          <p:cNvPr id="277" name="Google Shape;277;p33"/>
          <p:cNvSpPr txBox="1"/>
          <p:nvPr/>
        </p:nvSpPr>
        <p:spPr>
          <a:xfrm>
            <a:off x="2036367" y="3593400"/>
            <a:ext cx="8184800" cy="465023"/>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2133">
                <a:solidFill>
                  <a:srgbClr val="980000"/>
                </a:solidFill>
              </a:rPr>
              <a:t>Solve the optimization using a </a:t>
            </a:r>
            <a:r>
              <a:rPr lang="en" sz="2133" b="1">
                <a:solidFill>
                  <a:srgbClr val="980000"/>
                </a:solidFill>
              </a:rPr>
              <a:t>systematic gradient framework</a:t>
            </a:r>
            <a:r>
              <a:rPr lang="en" sz="2133" b="1"/>
              <a:t>.</a:t>
            </a:r>
            <a:endParaRPr sz="2133" b="1"/>
          </a:p>
        </p:txBody>
      </p:sp>
      <p:sp>
        <p:nvSpPr>
          <p:cNvPr id="278" name="Google Shape;278;p33"/>
          <p:cNvSpPr txBox="1"/>
          <p:nvPr/>
        </p:nvSpPr>
        <p:spPr>
          <a:xfrm>
            <a:off x="767600" y="4545568"/>
            <a:ext cx="9810800" cy="112154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2133" dirty="0"/>
              <a:t>Three key design components and questions: </a:t>
            </a:r>
            <a:endParaRPr sz="2133" dirty="0"/>
          </a:p>
          <a:p>
            <a:pPr marL="609585" indent="-440256">
              <a:spcBef>
                <a:spcPts val="0"/>
              </a:spcBef>
              <a:spcAft>
                <a:spcPts val="0"/>
              </a:spcAft>
              <a:buSzPts val="1600"/>
              <a:buAutoNum type="arabicPeriod"/>
            </a:pPr>
            <a:r>
              <a:rPr lang="en" sz="2133" dirty="0"/>
              <a:t>How to specify the </a:t>
            </a:r>
            <a:r>
              <a:rPr lang="en" sz="2133" dirty="0" err="1"/>
              <a:t>fobj</a:t>
            </a:r>
            <a:r>
              <a:rPr lang="en" sz="2133" dirty="0"/>
              <a:t> (Q1)? [See offline slide]</a:t>
            </a:r>
            <a:endParaRPr sz="2133" dirty="0"/>
          </a:p>
          <a:p>
            <a:pPr marL="609585" indent="-440256">
              <a:spcBef>
                <a:spcPts val="0"/>
              </a:spcBef>
              <a:spcAft>
                <a:spcPts val="0"/>
              </a:spcAft>
              <a:buSzPts val="1600"/>
              <a:buAutoNum type="arabicPeriod"/>
            </a:pPr>
            <a:r>
              <a:rPr lang="en" sz="2133" dirty="0"/>
              <a:t>How to design/derive the gradients (Q2)? [See offline slide]</a:t>
            </a:r>
            <a:endParaRPr sz="2133" dirty="0"/>
          </a:p>
          <a:p>
            <a:pPr marL="609585" indent="-440256">
              <a:spcBef>
                <a:spcPts val="0"/>
              </a:spcBef>
              <a:spcAft>
                <a:spcPts val="0"/>
              </a:spcAft>
              <a:buClr>
                <a:schemeClr val="dk1"/>
              </a:buClr>
              <a:buSzPts val="1600"/>
              <a:buAutoNum type="arabicPeriod"/>
            </a:pPr>
            <a:r>
              <a:rPr lang="en" sz="2133" dirty="0">
                <a:solidFill>
                  <a:schemeClr val="dk1"/>
                </a:solidFill>
              </a:rPr>
              <a:t>How to specify and handle resource control (constraints) (Q3)?</a:t>
            </a:r>
            <a:endParaRPr sz="2133" dirty="0"/>
          </a:p>
        </p:txBody>
      </p:sp>
    </p:spTree>
    <p:extLst>
      <p:ext uri="{BB962C8B-B14F-4D97-AF65-F5344CB8AC3E}">
        <p14:creationId xmlns:p14="http://schemas.microsoft.com/office/powerpoint/2010/main" val="3426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4" name="Google Shape;284;p34"/>
          <p:cNvPicPr preferRelativeResize="0"/>
          <p:nvPr/>
        </p:nvPicPr>
        <p:blipFill rotWithShape="1">
          <a:blip r:embed="rId3">
            <a:alphaModFix/>
          </a:blip>
          <a:srcRect b="39196"/>
          <a:stretch/>
        </p:blipFill>
        <p:spPr>
          <a:xfrm>
            <a:off x="4892900" y="2442335"/>
            <a:ext cx="4527000" cy="2078615"/>
          </a:xfrm>
          <a:prstGeom prst="rect">
            <a:avLst/>
          </a:prstGeom>
          <a:noFill/>
          <a:ln>
            <a:noFill/>
          </a:ln>
        </p:spPr>
      </p:pic>
      <p:sp>
        <p:nvSpPr>
          <p:cNvPr id="285" name="Google Shape;285;p3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14</a:t>
            </a:fld>
            <a:endParaRPr/>
          </a:p>
        </p:txBody>
      </p:sp>
      <p:sp>
        <p:nvSpPr>
          <p:cNvPr id="286" name="Google Shape;286;p3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14</a:t>
            </a:fld>
            <a:endParaRPr/>
          </a:p>
        </p:txBody>
      </p:sp>
      <p:sp>
        <p:nvSpPr>
          <p:cNvPr id="287" name="Google Shape;287;p34"/>
          <p:cNvSpPr/>
          <p:nvPr/>
        </p:nvSpPr>
        <p:spPr>
          <a:xfrm>
            <a:off x="9044400" y="2116767"/>
            <a:ext cx="3055600" cy="1258800"/>
          </a:xfrm>
          <a:prstGeom prst="wedgeRoundRectCallout">
            <a:avLst>
              <a:gd name="adj1" fmla="val -102389"/>
              <a:gd name="adj2" fmla="val 10768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just">
              <a:lnSpc>
                <a:spcPct val="115000"/>
              </a:lnSpc>
              <a:spcAft>
                <a:spcPts val="1600"/>
              </a:spcAft>
              <a:buClr>
                <a:schemeClr val="dk1"/>
              </a:buClr>
              <a:buSzPts val="1100"/>
            </a:pPr>
            <a:r>
              <a:rPr lang="en" sz="3200" dirty="0">
                <a:solidFill>
                  <a:schemeClr val="dk2"/>
                </a:solidFill>
              </a:rPr>
              <a:t>Bottleneck objectives can be composed using the min() function.</a:t>
            </a:r>
            <a:endParaRPr sz="1200" dirty="0"/>
          </a:p>
        </p:txBody>
      </p:sp>
      <p:sp>
        <p:nvSpPr>
          <p:cNvPr id="288" name="Google Shape;288;p34"/>
          <p:cNvSpPr/>
          <p:nvPr/>
        </p:nvSpPr>
        <p:spPr>
          <a:xfrm>
            <a:off x="173933" y="4309233"/>
            <a:ext cx="4236400" cy="1634367"/>
          </a:xfrm>
          <a:prstGeom prst="wedgeRoundRectCallout">
            <a:avLst>
              <a:gd name="adj1" fmla="val 88639"/>
              <a:gd name="adj2" fmla="val -23885"/>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just">
              <a:lnSpc>
                <a:spcPct val="115000"/>
              </a:lnSpc>
              <a:spcAft>
                <a:spcPts val="1600"/>
              </a:spcAft>
              <a:buClr>
                <a:schemeClr val="dk1"/>
              </a:buClr>
              <a:buSzPts val="1100"/>
            </a:pPr>
            <a:r>
              <a:rPr lang="en" sz="3200" dirty="0">
                <a:solidFill>
                  <a:schemeClr val="dk2"/>
                </a:solidFill>
              </a:rPr>
              <a:t>Current focus: each pipe objective represents bottlenecks, some with model (explicit) and some without model (implicit) objective.</a:t>
            </a:r>
            <a:endParaRPr sz="1200" dirty="0"/>
          </a:p>
        </p:txBody>
      </p:sp>
      <p:sp>
        <p:nvSpPr>
          <p:cNvPr id="289" name="Google Shape;289;p34"/>
          <p:cNvSpPr/>
          <p:nvPr/>
        </p:nvSpPr>
        <p:spPr>
          <a:xfrm>
            <a:off x="415601" y="1356967"/>
            <a:ext cx="4417100" cy="1931200"/>
          </a:xfrm>
          <a:prstGeom prst="wedgeRoundRectCallout">
            <a:avLst>
              <a:gd name="adj1" fmla="val 91700"/>
              <a:gd name="adj2" fmla="val 18346"/>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just">
              <a:lnSpc>
                <a:spcPct val="115000"/>
              </a:lnSpc>
              <a:spcAft>
                <a:spcPts val="1600"/>
              </a:spcAft>
              <a:buClr>
                <a:schemeClr val="dk1"/>
              </a:buClr>
              <a:buSzPts val="1100"/>
            </a:pPr>
            <a:r>
              <a:rPr lang="en" sz="3200" dirty="0">
                <a:solidFill>
                  <a:schemeClr val="dk2"/>
                </a:solidFill>
              </a:rPr>
              <a:t>Map from multiple objectives to a single objective function using an aggregation function a() to aggregate performance across all pipes. Vary a() parameters to scan </a:t>
            </a:r>
            <a:r>
              <a:rPr lang="en" sz="3200" b="1" dirty="0">
                <a:solidFill>
                  <a:schemeClr val="dk2"/>
                </a:solidFill>
              </a:rPr>
              <a:t>Pareto-optimal surface.</a:t>
            </a:r>
            <a:endParaRPr lang="en-US" sz="1067" b="1" dirty="0">
              <a:solidFill>
                <a:schemeClr val="dk2"/>
              </a:solidFill>
            </a:endParaRPr>
          </a:p>
        </p:txBody>
      </p:sp>
      <p:sp>
        <p:nvSpPr>
          <p:cNvPr id="2" name="TextBox 1">
            <a:extLst>
              <a:ext uri="{FF2B5EF4-FFF2-40B4-BE49-F238E27FC236}">
                <a16:creationId xmlns:a16="http://schemas.microsoft.com/office/drawing/2014/main" id="{184EC50A-F7D7-CF47-9A52-D604269CC673}"/>
              </a:ext>
            </a:extLst>
          </p:cNvPr>
          <p:cNvSpPr txBox="1"/>
          <p:nvPr/>
        </p:nvSpPr>
        <p:spPr>
          <a:xfrm>
            <a:off x="6096000" y="4520949"/>
            <a:ext cx="312906" cy="235962"/>
          </a:xfrm>
          <a:prstGeom prst="rect">
            <a:avLst/>
          </a:prstGeom>
          <a:solidFill>
            <a:schemeClr val="tx1"/>
          </a:solidFill>
        </p:spPr>
        <p:txBody>
          <a:bodyPr wrap="none" rtlCol="0">
            <a:spAutoFit/>
          </a:bodyPr>
          <a:lstStyle/>
          <a:p>
            <a:r>
              <a:rPr lang="en-US" sz="1400" i="1" dirty="0">
                <a:solidFill>
                  <a:schemeClr val="bg1"/>
                </a:solidFill>
              </a:rPr>
              <a:t>fi1</a:t>
            </a:r>
          </a:p>
        </p:txBody>
      </p:sp>
      <p:sp>
        <p:nvSpPr>
          <p:cNvPr id="10" name="TextBox 9">
            <a:extLst>
              <a:ext uri="{FF2B5EF4-FFF2-40B4-BE49-F238E27FC236}">
                <a16:creationId xmlns:a16="http://schemas.microsoft.com/office/drawing/2014/main" id="{1E11BB8F-1FC6-E743-9D88-5D62DE4A9B74}"/>
              </a:ext>
            </a:extLst>
          </p:cNvPr>
          <p:cNvSpPr txBox="1"/>
          <p:nvPr/>
        </p:nvSpPr>
        <p:spPr>
          <a:xfrm>
            <a:off x="6791331" y="4516183"/>
            <a:ext cx="312906" cy="235962"/>
          </a:xfrm>
          <a:prstGeom prst="rect">
            <a:avLst/>
          </a:prstGeom>
          <a:solidFill>
            <a:schemeClr val="bg1"/>
          </a:solidFill>
        </p:spPr>
        <p:txBody>
          <a:bodyPr wrap="none" rtlCol="0">
            <a:spAutoFit/>
          </a:bodyPr>
          <a:lstStyle/>
          <a:p>
            <a:r>
              <a:rPr lang="en-US" sz="1400" i="1" dirty="0"/>
              <a:t>fi2</a:t>
            </a:r>
          </a:p>
        </p:txBody>
      </p:sp>
      <p:sp>
        <p:nvSpPr>
          <p:cNvPr id="11" name="TextBox 10">
            <a:extLst>
              <a:ext uri="{FF2B5EF4-FFF2-40B4-BE49-F238E27FC236}">
                <a16:creationId xmlns:a16="http://schemas.microsoft.com/office/drawing/2014/main" id="{8E92B387-77FF-5E46-AC60-A405B40EB733}"/>
              </a:ext>
            </a:extLst>
          </p:cNvPr>
          <p:cNvSpPr txBox="1"/>
          <p:nvPr/>
        </p:nvSpPr>
        <p:spPr>
          <a:xfrm>
            <a:off x="7319964" y="4516185"/>
            <a:ext cx="453970" cy="235962"/>
          </a:xfrm>
          <a:prstGeom prst="rect">
            <a:avLst/>
          </a:prstGeom>
          <a:solidFill>
            <a:schemeClr val="tx1"/>
          </a:solidFill>
        </p:spPr>
        <p:txBody>
          <a:bodyPr wrap="none" rtlCol="0">
            <a:spAutoFit/>
          </a:bodyPr>
          <a:lstStyle/>
          <a:p>
            <a:r>
              <a:rPr lang="en-US" sz="1400" i="1" dirty="0" err="1">
                <a:solidFill>
                  <a:schemeClr val="bg1"/>
                </a:solidFill>
              </a:rPr>
              <a:t>Fi|Bi</a:t>
            </a:r>
            <a:r>
              <a:rPr lang="en-US" sz="1400" i="1" dirty="0">
                <a:solidFill>
                  <a:schemeClr val="bg1"/>
                </a:solidFill>
              </a:rPr>
              <a:t>|</a:t>
            </a:r>
          </a:p>
        </p:txBody>
      </p:sp>
      <p:sp>
        <p:nvSpPr>
          <p:cNvPr id="14" name="Google Shape;246;p30">
            <a:extLst>
              <a:ext uri="{FF2B5EF4-FFF2-40B4-BE49-F238E27FC236}">
                <a16:creationId xmlns:a16="http://schemas.microsoft.com/office/drawing/2014/main" id="{188161CF-3E4E-4045-8F3A-95B65C0DF567}"/>
              </a:ext>
            </a:extLst>
          </p:cNvPr>
          <p:cNvSpPr txBox="1">
            <a:spLocks noGrp="1"/>
          </p:cNvSpPr>
          <p:nvPr>
            <p:ph type="title"/>
          </p:nvPr>
        </p:nvSpPr>
        <p:spPr>
          <a:xfrm>
            <a:off x="415600" y="14000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US" sz="2960" dirty="0"/>
              <a:t>ALTO/TCN</a:t>
            </a:r>
            <a:r>
              <a:rPr lang="en" sz="2960" dirty="0"/>
              <a:t> Global Objective Based on System Model</a:t>
            </a:r>
            <a:endParaRPr sz="2960" dirty="0"/>
          </a:p>
        </p:txBody>
      </p:sp>
    </p:spTree>
    <p:extLst>
      <p:ext uri="{BB962C8B-B14F-4D97-AF65-F5344CB8AC3E}">
        <p14:creationId xmlns:p14="http://schemas.microsoft.com/office/powerpoint/2010/main" val="1427659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72310CA-A929-C04C-8876-843D0067551D}"/>
              </a:ext>
            </a:extLst>
          </p:cNvPr>
          <p:cNvSpPr/>
          <p:nvPr/>
        </p:nvSpPr>
        <p:spPr>
          <a:xfrm>
            <a:off x="1293545" y="2200263"/>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Oval 5">
            <a:extLst>
              <a:ext uri="{FF2B5EF4-FFF2-40B4-BE49-F238E27FC236}">
                <a16:creationId xmlns:a16="http://schemas.microsoft.com/office/drawing/2014/main" id="{C1B0A247-6E3A-6F40-9231-B82490B7E25F}"/>
              </a:ext>
            </a:extLst>
          </p:cNvPr>
          <p:cNvSpPr/>
          <p:nvPr/>
        </p:nvSpPr>
        <p:spPr>
          <a:xfrm>
            <a:off x="1281112" y="3190067"/>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Oval 6">
            <a:extLst>
              <a:ext uri="{FF2B5EF4-FFF2-40B4-BE49-F238E27FC236}">
                <a16:creationId xmlns:a16="http://schemas.microsoft.com/office/drawing/2014/main" id="{B38C2868-015B-134E-B23E-311F6B637353}"/>
              </a:ext>
            </a:extLst>
          </p:cNvPr>
          <p:cNvSpPr/>
          <p:nvPr/>
        </p:nvSpPr>
        <p:spPr>
          <a:xfrm>
            <a:off x="1176095" y="4053589"/>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Oval 8">
            <a:extLst>
              <a:ext uri="{FF2B5EF4-FFF2-40B4-BE49-F238E27FC236}">
                <a16:creationId xmlns:a16="http://schemas.microsoft.com/office/drawing/2014/main" id="{469B2440-63A0-F34F-A692-F342EFE51D5C}"/>
              </a:ext>
            </a:extLst>
          </p:cNvPr>
          <p:cNvSpPr/>
          <p:nvPr/>
        </p:nvSpPr>
        <p:spPr>
          <a:xfrm>
            <a:off x="2734743" y="2021945"/>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Oval 9">
            <a:extLst>
              <a:ext uri="{FF2B5EF4-FFF2-40B4-BE49-F238E27FC236}">
                <a16:creationId xmlns:a16="http://schemas.microsoft.com/office/drawing/2014/main" id="{1887B65C-DFF3-C64F-A6B2-8D3D8F7CB76F}"/>
              </a:ext>
            </a:extLst>
          </p:cNvPr>
          <p:cNvSpPr/>
          <p:nvPr/>
        </p:nvSpPr>
        <p:spPr>
          <a:xfrm>
            <a:off x="2734743" y="2867289"/>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 name="Straight Arrow Connector 14">
            <a:extLst>
              <a:ext uri="{FF2B5EF4-FFF2-40B4-BE49-F238E27FC236}">
                <a16:creationId xmlns:a16="http://schemas.microsoft.com/office/drawing/2014/main" id="{A20A7338-FD7B-A843-8C25-0566DA15E33B}"/>
              </a:ext>
            </a:extLst>
          </p:cNvPr>
          <p:cNvCxnSpPr>
            <a:stCxn id="5" idx="6"/>
            <a:endCxn id="9" idx="2"/>
          </p:cNvCxnSpPr>
          <p:nvPr/>
        </p:nvCxnSpPr>
        <p:spPr>
          <a:xfrm flipV="1">
            <a:off x="1907908" y="2293407"/>
            <a:ext cx="826835" cy="178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BDF08B7-27FE-DD41-8B2D-E88102D61A72}"/>
              </a:ext>
            </a:extLst>
          </p:cNvPr>
          <p:cNvSpPr/>
          <p:nvPr/>
        </p:nvSpPr>
        <p:spPr>
          <a:xfrm>
            <a:off x="4480197" y="2021945"/>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a:extLst>
              <a:ext uri="{FF2B5EF4-FFF2-40B4-BE49-F238E27FC236}">
                <a16:creationId xmlns:a16="http://schemas.microsoft.com/office/drawing/2014/main" id="{E8860E4B-42D7-6742-96E6-C936E25388DF}"/>
              </a:ext>
            </a:extLst>
          </p:cNvPr>
          <p:cNvSpPr/>
          <p:nvPr/>
        </p:nvSpPr>
        <p:spPr>
          <a:xfrm>
            <a:off x="4480196" y="2998114"/>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1386FA27-34E7-A740-8223-CFAE96308E7A}"/>
              </a:ext>
            </a:extLst>
          </p:cNvPr>
          <p:cNvSpPr/>
          <p:nvPr/>
        </p:nvSpPr>
        <p:spPr>
          <a:xfrm>
            <a:off x="2694269" y="3761845"/>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3" name="Straight Arrow Connector 22">
            <a:extLst>
              <a:ext uri="{FF2B5EF4-FFF2-40B4-BE49-F238E27FC236}">
                <a16:creationId xmlns:a16="http://schemas.microsoft.com/office/drawing/2014/main" id="{123A8758-D55B-944D-921E-8171F055C55A}"/>
              </a:ext>
            </a:extLst>
          </p:cNvPr>
          <p:cNvCxnSpPr>
            <a:cxnSpLocks/>
            <a:stCxn id="6" idx="6"/>
            <a:endCxn id="10" idx="2"/>
          </p:cNvCxnSpPr>
          <p:nvPr/>
        </p:nvCxnSpPr>
        <p:spPr>
          <a:xfrm flipV="1">
            <a:off x="1895475" y="3138751"/>
            <a:ext cx="839268" cy="322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D47200-D8AD-0947-A777-155F31D77CC0}"/>
              </a:ext>
            </a:extLst>
          </p:cNvPr>
          <p:cNvSpPr/>
          <p:nvPr/>
        </p:nvSpPr>
        <p:spPr>
          <a:xfrm>
            <a:off x="4480204" y="3918729"/>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7" name="Straight Arrow Connector 26">
            <a:extLst>
              <a:ext uri="{FF2B5EF4-FFF2-40B4-BE49-F238E27FC236}">
                <a16:creationId xmlns:a16="http://schemas.microsoft.com/office/drawing/2014/main" id="{7C0A2EAA-933F-8B46-A91F-415EFF59AC9A}"/>
              </a:ext>
            </a:extLst>
          </p:cNvPr>
          <p:cNvCxnSpPr>
            <a:stCxn id="9" idx="6"/>
            <a:endCxn id="18" idx="2"/>
          </p:cNvCxnSpPr>
          <p:nvPr/>
        </p:nvCxnSpPr>
        <p:spPr>
          <a:xfrm>
            <a:off x="3349105" y="2293405"/>
            <a:ext cx="1131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67B3362-51A2-914C-A9DF-1D3397D58E3C}"/>
              </a:ext>
            </a:extLst>
          </p:cNvPr>
          <p:cNvCxnSpPr>
            <a:stCxn id="9" idx="6"/>
            <a:endCxn id="19" idx="2"/>
          </p:cNvCxnSpPr>
          <p:nvPr/>
        </p:nvCxnSpPr>
        <p:spPr>
          <a:xfrm>
            <a:off x="3349105" y="2293408"/>
            <a:ext cx="1131091" cy="976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F3E79A-54FF-EC44-A1A8-1E3254EA8974}"/>
              </a:ext>
            </a:extLst>
          </p:cNvPr>
          <p:cNvCxnSpPr>
            <a:stCxn id="10" idx="6"/>
            <a:endCxn id="19" idx="2"/>
          </p:cNvCxnSpPr>
          <p:nvPr/>
        </p:nvCxnSpPr>
        <p:spPr>
          <a:xfrm>
            <a:off x="3349105" y="3138752"/>
            <a:ext cx="1131091" cy="130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4F2231-EC73-4E41-A713-59550C79AC72}"/>
              </a:ext>
            </a:extLst>
          </p:cNvPr>
          <p:cNvCxnSpPr>
            <a:stCxn id="21" idx="6"/>
            <a:endCxn id="19" idx="2"/>
          </p:cNvCxnSpPr>
          <p:nvPr/>
        </p:nvCxnSpPr>
        <p:spPr>
          <a:xfrm flipV="1">
            <a:off x="3308633" y="3269576"/>
            <a:ext cx="1171564" cy="763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714A302-97AC-AE4F-A55D-7779DBFF290A}"/>
              </a:ext>
            </a:extLst>
          </p:cNvPr>
          <p:cNvCxnSpPr>
            <a:stCxn id="21" idx="6"/>
            <a:endCxn id="25" idx="2"/>
          </p:cNvCxnSpPr>
          <p:nvPr/>
        </p:nvCxnSpPr>
        <p:spPr>
          <a:xfrm>
            <a:off x="3308633" y="4033307"/>
            <a:ext cx="1171572" cy="15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954F7A-A654-BA40-B621-30509CDCC85D}"/>
              </a:ext>
            </a:extLst>
          </p:cNvPr>
          <p:cNvSpPr txBox="1"/>
          <p:nvPr/>
        </p:nvSpPr>
        <p:spPr>
          <a:xfrm>
            <a:off x="5573188" y="1785497"/>
            <a:ext cx="6459019" cy="584775"/>
          </a:xfrm>
          <a:prstGeom prst="rect">
            <a:avLst/>
          </a:prstGeom>
          <a:noFill/>
        </p:spPr>
        <p:txBody>
          <a:bodyPr wrap="square" rtlCol="0">
            <a:spAutoFit/>
          </a:bodyPr>
          <a:lstStyle/>
          <a:p>
            <a:r>
              <a:rPr lang="en-US" dirty="0"/>
              <a:t>Model</a:t>
            </a:r>
          </a:p>
          <a:p>
            <a:pPr marL="342891" indent="-342891">
              <a:buFont typeface="Arial" panose="020B0604020202020204" pitchFamily="34" charset="0"/>
              <a:buChar char="•"/>
            </a:pPr>
            <a:r>
              <a:rPr lang="en-US" dirty="0"/>
              <a:t> </a:t>
            </a:r>
            <a:r>
              <a:rPr lang="en-US" dirty="0" err="1"/>
              <a:t>Ti</a:t>
            </a:r>
            <a:r>
              <a:rPr lang="en-US" dirty="0"/>
              <a:t> = min {</a:t>
            </a:r>
            <a:r>
              <a:rPr lang="en-US" dirty="0" err="1"/>
              <a:t>fij</a:t>
            </a:r>
            <a:r>
              <a:rPr lang="en-US" dirty="0"/>
              <a:t>, j in Bi, where Bi is set of resources used by pipe </a:t>
            </a:r>
            <a:r>
              <a:rPr lang="en-US" dirty="0" err="1"/>
              <a:t>i</a:t>
            </a:r>
            <a:r>
              <a:rPr lang="en-US" dirty="0"/>
              <a:t>}</a:t>
            </a:r>
          </a:p>
        </p:txBody>
      </p:sp>
      <p:sp>
        <p:nvSpPr>
          <p:cNvPr id="30" name="Oval 29">
            <a:extLst>
              <a:ext uri="{FF2B5EF4-FFF2-40B4-BE49-F238E27FC236}">
                <a16:creationId xmlns:a16="http://schemas.microsoft.com/office/drawing/2014/main" id="{CC5E58F2-ABFB-3D4C-A0C9-2050FA0C7663}"/>
              </a:ext>
            </a:extLst>
          </p:cNvPr>
          <p:cNvSpPr/>
          <p:nvPr/>
        </p:nvSpPr>
        <p:spPr>
          <a:xfrm>
            <a:off x="224907" y="2205751"/>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Oval 31">
            <a:extLst>
              <a:ext uri="{FF2B5EF4-FFF2-40B4-BE49-F238E27FC236}">
                <a16:creationId xmlns:a16="http://schemas.microsoft.com/office/drawing/2014/main" id="{F1E3324F-486D-864C-9F00-88B18C6D4BA8}"/>
              </a:ext>
            </a:extLst>
          </p:cNvPr>
          <p:cNvSpPr/>
          <p:nvPr/>
        </p:nvSpPr>
        <p:spPr>
          <a:xfrm>
            <a:off x="215128" y="3994995"/>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Oval 33">
            <a:extLst>
              <a:ext uri="{FF2B5EF4-FFF2-40B4-BE49-F238E27FC236}">
                <a16:creationId xmlns:a16="http://schemas.microsoft.com/office/drawing/2014/main" id="{A2D996CC-4664-8A4F-96F0-6C642C00883B}"/>
              </a:ext>
            </a:extLst>
          </p:cNvPr>
          <p:cNvSpPr/>
          <p:nvPr/>
        </p:nvSpPr>
        <p:spPr>
          <a:xfrm>
            <a:off x="246340" y="5015357"/>
            <a:ext cx="614363" cy="542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2" name="Straight Arrow Connector 41">
            <a:extLst>
              <a:ext uri="{FF2B5EF4-FFF2-40B4-BE49-F238E27FC236}">
                <a16:creationId xmlns:a16="http://schemas.microsoft.com/office/drawing/2014/main" id="{03A27B69-8442-8447-9539-2B6D886376B2}"/>
              </a:ext>
            </a:extLst>
          </p:cNvPr>
          <p:cNvCxnSpPr>
            <a:cxnSpLocks/>
            <a:endCxn id="5" idx="2"/>
          </p:cNvCxnSpPr>
          <p:nvPr/>
        </p:nvCxnSpPr>
        <p:spPr>
          <a:xfrm flipV="1">
            <a:off x="710673" y="2471725"/>
            <a:ext cx="582873" cy="104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1C44483-DB92-A949-BAD0-5659EBBC5C07}"/>
              </a:ext>
            </a:extLst>
          </p:cNvPr>
          <p:cNvCxnSpPr>
            <a:cxnSpLocks/>
            <a:stCxn id="30" idx="5"/>
            <a:endCxn id="6" idx="1"/>
          </p:cNvCxnSpPr>
          <p:nvPr/>
        </p:nvCxnSpPr>
        <p:spPr>
          <a:xfrm>
            <a:off x="749299" y="2669165"/>
            <a:ext cx="621784" cy="600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A134D16-29EC-FA4C-88F7-9F888A10A6E5}"/>
              </a:ext>
            </a:extLst>
          </p:cNvPr>
          <p:cNvCxnSpPr>
            <a:cxnSpLocks/>
            <a:stCxn id="32" idx="6"/>
            <a:endCxn id="7" idx="2"/>
          </p:cNvCxnSpPr>
          <p:nvPr/>
        </p:nvCxnSpPr>
        <p:spPr>
          <a:xfrm>
            <a:off x="829491" y="4266458"/>
            <a:ext cx="346604" cy="5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EDA39C5-6BAD-6F4B-B9A3-B4145650CA64}"/>
              </a:ext>
            </a:extLst>
          </p:cNvPr>
          <p:cNvCxnSpPr>
            <a:cxnSpLocks/>
            <a:endCxn id="21" idx="2"/>
          </p:cNvCxnSpPr>
          <p:nvPr/>
        </p:nvCxnSpPr>
        <p:spPr>
          <a:xfrm flipV="1">
            <a:off x="1726547" y="4033307"/>
            <a:ext cx="967723" cy="307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Google Shape;246;p30">
            <a:extLst>
              <a:ext uri="{FF2B5EF4-FFF2-40B4-BE49-F238E27FC236}">
                <a16:creationId xmlns:a16="http://schemas.microsoft.com/office/drawing/2014/main" id="{35E5AFB3-43EC-2747-8E96-3ABC34F0A3FD}"/>
              </a:ext>
            </a:extLst>
          </p:cNvPr>
          <p:cNvSpPr txBox="1">
            <a:spLocks noGrp="1"/>
          </p:cNvSpPr>
          <p:nvPr>
            <p:ph type="title"/>
          </p:nvPr>
        </p:nvSpPr>
        <p:spPr>
          <a:xfrm>
            <a:off x="415600" y="14000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 sz="2960" dirty="0"/>
              <a:t>Q1: System Model and Objective Function</a:t>
            </a:r>
            <a:endParaRPr sz="2960" dirty="0"/>
          </a:p>
        </p:txBody>
      </p:sp>
      <p:sp>
        <p:nvSpPr>
          <p:cNvPr id="47" name="Google Shape;249;p30">
            <a:extLst>
              <a:ext uri="{FF2B5EF4-FFF2-40B4-BE49-F238E27FC236}">
                <a16:creationId xmlns:a16="http://schemas.microsoft.com/office/drawing/2014/main" id="{A238403C-6262-1549-9D73-E09B6973A23F}"/>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15</a:t>
            </a:fld>
            <a:endParaRPr dirty="0"/>
          </a:p>
        </p:txBody>
      </p:sp>
      <p:graphicFrame>
        <p:nvGraphicFramePr>
          <p:cNvPr id="2" name="Table 1">
            <a:extLst>
              <a:ext uri="{FF2B5EF4-FFF2-40B4-BE49-F238E27FC236}">
                <a16:creationId xmlns:a16="http://schemas.microsoft.com/office/drawing/2014/main" id="{AD454CB3-3DD5-C347-B4D6-1E8787C09E8F}"/>
              </a:ext>
            </a:extLst>
          </p:cNvPr>
          <p:cNvGraphicFramePr>
            <a:graphicFrameLocks noGrp="1"/>
          </p:cNvGraphicFramePr>
          <p:nvPr>
            <p:extLst/>
          </p:nvPr>
        </p:nvGraphicFramePr>
        <p:xfrm>
          <a:off x="246339" y="987108"/>
          <a:ext cx="5532987" cy="853440"/>
        </p:xfrm>
        <a:graphic>
          <a:graphicData uri="http://schemas.openxmlformats.org/drawingml/2006/table">
            <a:tbl>
              <a:tblPr firstRow="1" bandRow="1"/>
              <a:tblGrid>
                <a:gridCol w="1026956">
                  <a:extLst>
                    <a:ext uri="{9D8B030D-6E8A-4147-A177-3AD203B41FA5}">
                      <a16:colId xmlns:a16="http://schemas.microsoft.com/office/drawing/2014/main" val="3097140591"/>
                    </a:ext>
                  </a:extLst>
                </a:gridCol>
                <a:gridCol w="1430847">
                  <a:extLst>
                    <a:ext uri="{9D8B030D-6E8A-4147-A177-3AD203B41FA5}">
                      <a16:colId xmlns:a16="http://schemas.microsoft.com/office/drawing/2014/main" val="4154356619"/>
                    </a:ext>
                  </a:extLst>
                </a:gridCol>
                <a:gridCol w="1759775">
                  <a:extLst>
                    <a:ext uri="{9D8B030D-6E8A-4147-A177-3AD203B41FA5}">
                      <a16:colId xmlns:a16="http://schemas.microsoft.com/office/drawing/2014/main" val="1366498928"/>
                    </a:ext>
                  </a:extLst>
                </a:gridCol>
                <a:gridCol w="1315409">
                  <a:extLst>
                    <a:ext uri="{9D8B030D-6E8A-4147-A177-3AD203B41FA5}">
                      <a16:colId xmlns:a16="http://schemas.microsoft.com/office/drawing/2014/main" val="283800765"/>
                    </a:ext>
                  </a:extLst>
                </a:gridCol>
              </a:tblGrid>
              <a:tr h="853440">
                <a:tc>
                  <a:txBody>
                    <a:bodyPr/>
                    <a:lstStyle/>
                    <a:p>
                      <a:r>
                        <a:rPr lang="en-US" sz="2400" dirty="0"/>
                        <a:t>Project</a:t>
                      </a:r>
                    </a:p>
                  </a:txBody>
                  <a:tcPr marL="121920" marR="121920" marT="60960" marB="6096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t>Transfer</a:t>
                      </a:r>
                    </a:p>
                  </a:txBody>
                  <a:tcPr marL="121920" marR="121920" marT="60960" marB="6096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t>Pipe</a:t>
                      </a:r>
                    </a:p>
                  </a:txBody>
                  <a:tcPr marL="121920" marR="121920" marT="60960" marB="6096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t>Resource/link</a:t>
                      </a:r>
                    </a:p>
                  </a:txBody>
                  <a:tcPr marL="121920" marR="121920" marT="60960" marB="6096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9616729"/>
                  </a:ext>
                </a:extLst>
              </a:tr>
            </a:tbl>
          </a:graphicData>
        </a:graphic>
      </p:graphicFrame>
      <p:graphicFrame>
        <p:nvGraphicFramePr>
          <p:cNvPr id="48" name="Table 47">
            <a:extLst>
              <a:ext uri="{FF2B5EF4-FFF2-40B4-BE49-F238E27FC236}">
                <a16:creationId xmlns:a16="http://schemas.microsoft.com/office/drawing/2014/main" id="{AA5AECCB-B6C2-BA43-9E23-4C6C82494524}"/>
              </a:ext>
            </a:extLst>
          </p:cNvPr>
          <p:cNvGraphicFramePr>
            <a:graphicFrameLocks noGrp="1"/>
          </p:cNvGraphicFramePr>
          <p:nvPr>
            <p:extLst/>
          </p:nvPr>
        </p:nvGraphicFramePr>
        <p:xfrm>
          <a:off x="215128" y="5861250"/>
          <a:ext cx="5326849" cy="494453"/>
        </p:xfrm>
        <a:graphic>
          <a:graphicData uri="http://schemas.openxmlformats.org/drawingml/2006/table">
            <a:tbl>
              <a:tblPr firstRow="1" bandRow="1"/>
              <a:tblGrid>
                <a:gridCol w="988695">
                  <a:extLst>
                    <a:ext uri="{9D8B030D-6E8A-4147-A177-3AD203B41FA5}">
                      <a16:colId xmlns:a16="http://schemas.microsoft.com/office/drawing/2014/main" val="3097140591"/>
                    </a:ext>
                  </a:extLst>
                </a:gridCol>
                <a:gridCol w="1377539">
                  <a:extLst>
                    <a:ext uri="{9D8B030D-6E8A-4147-A177-3AD203B41FA5}">
                      <a16:colId xmlns:a16="http://schemas.microsoft.com/office/drawing/2014/main" val="4154356619"/>
                    </a:ext>
                  </a:extLst>
                </a:gridCol>
                <a:gridCol w="1694212">
                  <a:extLst>
                    <a:ext uri="{9D8B030D-6E8A-4147-A177-3AD203B41FA5}">
                      <a16:colId xmlns:a16="http://schemas.microsoft.com/office/drawing/2014/main" val="1366498928"/>
                    </a:ext>
                  </a:extLst>
                </a:gridCol>
                <a:gridCol w="1266403">
                  <a:extLst>
                    <a:ext uri="{9D8B030D-6E8A-4147-A177-3AD203B41FA5}">
                      <a16:colId xmlns:a16="http://schemas.microsoft.com/office/drawing/2014/main" val="283800765"/>
                    </a:ext>
                  </a:extLst>
                </a:gridCol>
              </a:tblGrid>
              <a:tr h="494453">
                <a:tc>
                  <a:txBody>
                    <a:bodyPr/>
                    <a:lstStyle/>
                    <a:p>
                      <a:r>
                        <a:rPr lang="en-US" sz="2400" dirty="0"/>
                        <a:t>u</a:t>
                      </a:r>
                    </a:p>
                  </a:txBody>
                  <a:tcPr marL="121920" marR="121920" marT="60960" marB="6096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t>t</a:t>
                      </a:r>
                    </a:p>
                  </a:txBody>
                  <a:tcPr marL="121920" marR="121920" marT="60960" marB="6096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err="1"/>
                        <a:t>i</a:t>
                      </a:r>
                      <a:endParaRPr lang="en-US" sz="2400" dirty="0"/>
                    </a:p>
                  </a:txBody>
                  <a:tcPr marL="121920" marR="121920" marT="60960" marB="6096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t>j</a:t>
                      </a:r>
                    </a:p>
                  </a:txBody>
                  <a:tcPr marL="121920" marR="121920" marT="60960" marB="6096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9616729"/>
                  </a:ext>
                </a:extLst>
              </a:tr>
            </a:tbl>
          </a:graphicData>
        </a:graphic>
      </p:graphicFrame>
      <p:pic>
        <p:nvPicPr>
          <p:cNvPr id="36" name="Google Shape;284;p34">
            <a:extLst>
              <a:ext uri="{FF2B5EF4-FFF2-40B4-BE49-F238E27FC236}">
                <a16:creationId xmlns:a16="http://schemas.microsoft.com/office/drawing/2014/main" id="{6E3BE2F2-E0C1-EF4F-B575-4EC24AECB218}"/>
              </a:ext>
            </a:extLst>
          </p:cNvPr>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6247081" y="3422345"/>
            <a:ext cx="4527000" cy="2078615"/>
          </a:xfrm>
          <a:prstGeom prst="rect">
            <a:avLst/>
          </a:prstGeom>
          <a:noFill/>
          <a:ln>
            <a:noFill/>
          </a:ln>
        </p:spPr>
      </p:pic>
      <p:sp>
        <p:nvSpPr>
          <p:cNvPr id="37" name="TextBox 36">
            <a:extLst>
              <a:ext uri="{FF2B5EF4-FFF2-40B4-BE49-F238E27FC236}">
                <a16:creationId xmlns:a16="http://schemas.microsoft.com/office/drawing/2014/main" id="{CAA35BE8-DF20-1D4B-A98E-E3D796A9B4B7}"/>
              </a:ext>
            </a:extLst>
          </p:cNvPr>
          <p:cNvSpPr txBox="1"/>
          <p:nvPr/>
        </p:nvSpPr>
        <p:spPr>
          <a:xfrm>
            <a:off x="7450181" y="5500959"/>
            <a:ext cx="312906" cy="235962"/>
          </a:xfrm>
          <a:prstGeom prst="rect">
            <a:avLst/>
          </a:prstGeom>
          <a:solidFill>
            <a:schemeClr val="tx1"/>
          </a:solidFill>
        </p:spPr>
        <p:txBody>
          <a:bodyPr wrap="none" rtlCol="0">
            <a:spAutoFit/>
          </a:bodyPr>
          <a:lstStyle/>
          <a:p>
            <a:r>
              <a:rPr lang="en-US" sz="1400" i="1" dirty="0">
                <a:solidFill>
                  <a:schemeClr val="bg1"/>
                </a:solidFill>
              </a:rPr>
              <a:t>fi1</a:t>
            </a:r>
          </a:p>
        </p:txBody>
      </p:sp>
      <p:sp>
        <p:nvSpPr>
          <p:cNvPr id="38" name="TextBox 37">
            <a:extLst>
              <a:ext uri="{FF2B5EF4-FFF2-40B4-BE49-F238E27FC236}">
                <a16:creationId xmlns:a16="http://schemas.microsoft.com/office/drawing/2014/main" id="{79AB0A88-7824-2641-B6AC-A35DC0A473B7}"/>
              </a:ext>
            </a:extLst>
          </p:cNvPr>
          <p:cNvSpPr txBox="1"/>
          <p:nvPr/>
        </p:nvSpPr>
        <p:spPr>
          <a:xfrm>
            <a:off x="8145512" y="5496192"/>
            <a:ext cx="312906" cy="235962"/>
          </a:xfrm>
          <a:prstGeom prst="rect">
            <a:avLst/>
          </a:prstGeom>
          <a:solidFill>
            <a:schemeClr val="bg1"/>
          </a:solidFill>
        </p:spPr>
        <p:txBody>
          <a:bodyPr wrap="none" rtlCol="0">
            <a:spAutoFit/>
          </a:bodyPr>
          <a:lstStyle/>
          <a:p>
            <a:r>
              <a:rPr lang="en-US" sz="1400" i="1" dirty="0"/>
              <a:t>fi2</a:t>
            </a:r>
          </a:p>
        </p:txBody>
      </p:sp>
      <p:sp>
        <p:nvSpPr>
          <p:cNvPr id="40" name="TextBox 39">
            <a:extLst>
              <a:ext uri="{FF2B5EF4-FFF2-40B4-BE49-F238E27FC236}">
                <a16:creationId xmlns:a16="http://schemas.microsoft.com/office/drawing/2014/main" id="{3F661B0E-27CC-7944-AD43-6205539C1B98}"/>
              </a:ext>
            </a:extLst>
          </p:cNvPr>
          <p:cNvSpPr txBox="1"/>
          <p:nvPr/>
        </p:nvSpPr>
        <p:spPr>
          <a:xfrm>
            <a:off x="8674146" y="5496195"/>
            <a:ext cx="453970" cy="235962"/>
          </a:xfrm>
          <a:prstGeom prst="rect">
            <a:avLst/>
          </a:prstGeom>
          <a:solidFill>
            <a:schemeClr val="tx1"/>
          </a:solidFill>
        </p:spPr>
        <p:txBody>
          <a:bodyPr wrap="none" rtlCol="0">
            <a:spAutoFit/>
          </a:bodyPr>
          <a:lstStyle/>
          <a:p>
            <a:r>
              <a:rPr lang="en-US" sz="1400" i="1" dirty="0" err="1">
                <a:solidFill>
                  <a:schemeClr val="bg1"/>
                </a:solidFill>
              </a:rPr>
              <a:t>Fi|Bi</a:t>
            </a:r>
            <a:r>
              <a:rPr lang="en-US" sz="1400" i="1" dirty="0">
                <a:solidFill>
                  <a:schemeClr val="bg1"/>
                </a:solidFill>
              </a:rPr>
              <a:t>|</a:t>
            </a:r>
          </a:p>
        </p:txBody>
      </p:sp>
    </p:spTree>
    <p:extLst>
      <p:ext uri="{BB962C8B-B14F-4D97-AF65-F5344CB8AC3E}">
        <p14:creationId xmlns:p14="http://schemas.microsoft.com/office/powerpoint/2010/main" val="276936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 sz="2960" dirty="0"/>
              <a:t>Detail: From Objective to Gradient (Algorithm)</a:t>
            </a:r>
            <a:endParaRPr sz="2960" dirty="0"/>
          </a:p>
        </p:txBody>
      </p:sp>
      <p:pic>
        <p:nvPicPr>
          <p:cNvPr id="303" name="Google Shape;303;p36"/>
          <p:cNvPicPr preferRelativeResize="0"/>
          <p:nvPr/>
        </p:nvPicPr>
        <p:blipFill>
          <a:blip r:embed="rId3">
            <a:alphaModFix/>
          </a:blip>
          <a:stretch>
            <a:fillRect/>
          </a:stretch>
        </p:blipFill>
        <p:spPr>
          <a:xfrm>
            <a:off x="3040384" y="842301"/>
            <a:ext cx="6111235" cy="5690935"/>
          </a:xfrm>
          <a:prstGeom prst="rect">
            <a:avLst/>
          </a:prstGeom>
          <a:noFill/>
          <a:ln>
            <a:noFill/>
          </a:ln>
        </p:spPr>
      </p:pic>
      <p:sp>
        <p:nvSpPr>
          <p:cNvPr id="304" name="Google Shape;304;p3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16</a:t>
            </a:fld>
            <a:endParaRPr/>
          </a:p>
        </p:txBody>
      </p:sp>
      <p:sp>
        <p:nvSpPr>
          <p:cNvPr id="305" name="Google Shape;305;p3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16</a:t>
            </a:fld>
            <a:endParaRPr/>
          </a:p>
        </p:txBody>
      </p:sp>
    </p:spTree>
    <p:extLst>
      <p:ext uri="{BB962C8B-B14F-4D97-AF65-F5344CB8AC3E}">
        <p14:creationId xmlns:p14="http://schemas.microsoft.com/office/powerpoint/2010/main" val="290769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 name="Picture 2">
            <a:extLst>
              <a:ext uri="{FF2B5EF4-FFF2-40B4-BE49-F238E27FC236}">
                <a16:creationId xmlns:a16="http://schemas.microsoft.com/office/drawing/2014/main" id="{1449F095-50A8-DD4E-9634-BCA635F5B79C}"/>
              </a:ext>
            </a:extLst>
          </p:cNvPr>
          <p:cNvPicPr>
            <a:picLocks noChangeAspect="1"/>
          </p:cNvPicPr>
          <p:nvPr/>
        </p:nvPicPr>
        <p:blipFill>
          <a:blip r:embed="rId3"/>
          <a:stretch>
            <a:fillRect/>
          </a:stretch>
        </p:blipFill>
        <p:spPr>
          <a:xfrm>
            <a:off x="163790" y="640627"/>
            <a:ext cx="2057791" cy="1748528"/>
          </a:xfrm>
          <a:prstGeom prst="rect">
            <a:avLst/>
          </a:prstGeom>
        </p:spPr>
      </p:pic>
      <p:sp>
        <p:nvSpPr>
          <p:cNvPr id="310" name="Google Shape;310;p37"/>
          <p:cNvSpPr txBox="1">
            <a:spLocks noGrp="1"/>
          </p:cNvSpPr>
          <p:nvPr>
            <p:ph type="title"/>
          </p:nvPr>
        </p:nvSpPr>
        <p:spPr>
          <a:xfrm>
            <a:off x="0" y="79301"/>
            <a:ext cx="12192000" cy="1092399"/>
          </a:xfrm>
          <a:prstGeom prst="rect">
            <a:avLst/>
          </a:prstGeom>
        </p:spPr>
        <p:txBody>
          <a:bodyPr spcFirstLastPara="1" vert="horz" wrap="square" lIns="121900" tIns="121900" rIns="121900" bIns="121900" numCol="1" rtlCol="0" anchor="t" anchorCtr="0" compatLnSpc="1">
            <a:prstTxWarp prst="textNoShape">
              <a:avLst/>
            </a:prstTxWarp>
            <a:normAutofit fontScale="90000"/>
          </a:bodyPr>
          <a:lstStyle/>
          <a:p>
            <a:pPr algn="ctr">
              <a:buClr>
                <a:schemeClr val="dk1"/>
              </a:buClr>
              <a:buSzPct val="44594"/>
            </a:pPr>
            <a:r>
              <a:rPr lang="en-US" sz="3288" dirty="0"/>
              <a:t>ALTO/TCN</a:t>
            </a:r>
            <a:r>
              <a:rPr lang="en" sz="3288" dirty="0"/>
              <a:t> </a:t>
            </a:r>
            <a:r>
              <a:rPr lang="en" sz="3288" dirty="0">
                <a:solidFill>
                  <a:srgbClr val="C00000"/>
                </a:solidFill>
              </a:rPr>
              <a:t>Basic</a:t>
            </a:r>
            <a:r>
              <a:rPr lang="en" sz="3288" dirty="0"/>
              <a:t> Resource Control Specification (</a:t>
            </a:r>
            <a:r>
              <a:rPr lang="en" sz="3288" dirty="0" err="1"/>
              <a:t>BRCSpec</a:t>
            </a:r>
            <a:r>
              <a:rPr lang="en" sz="3288" dirty="0"/>
              <a:t>) </a:t>
            </a:r>
            <a:br>
              <a:rPr lang="en" sz="3288" dirty="0"/>
            </a:br>
            <a:r>
              <a:rPr lang="en" sz="3288" dirty="0"/>
              <a:t>and Integration into Gradient Computation</a:t>
            </a:r>
            <a:endParaRPr sz="3288" dirty="0"/>
          </a:p>
        </p:txBody>
      </p:sp>
      <p:sp>
        <p:nvSpPr>
          <p:cNvPr id="311" name="Google Shape;311;p37"/>
          <p:cNvSpPr txBox="1">
            <a:spLocks noGrp="1"/>
          </p:cNvSpPr>
          <p:nvPr>
            <p:ph type="body" idx="1"/>
          </p:nvPr>
        </p:nvSpPr>
        <p:spPr>
          <a:xfrm>
            <a:off x="415600" y="2074433"/>
            <a:ext cx="11360800" cy="4555200"/>
          </a:xfrm>
          <a:prstGeom prst="rect">
            <a:avLst/>
          </a:prstGeom>
        </p:spPr>
        <p:txBody>
          <a:bodyPr spcFirstLastPara="1" vert="horz" wrap="square" lIns="121900" tIns="121900" rIns="121900" bIns="121900" numCol="1" rtlCol="0" anchor="t" anchorCtr="0" compatLnSpc="1">
            <a:prstTxWarp prst="textNoShape">
              <a:avLst/>
            </a:prstTxWarp>
            <a:normAutofit fontScale="92500" lnSpcReduction="20000"/>
          </a:bodyPr>
          <a:lstStyle/>
          <a:p>
            <a:pPr>
              <a:buClr>
                <a:schemeClr val="dk1"/>
              </a:buClr>
            </a:pPr>
            <a:r>
              <a:rPr lang="en" dirty="0">
                <a:solidFill>
                  <a:schemeClr val="dk1"/>
                </a:solidFill>
              </a:rPr>
              <a:t>Basic resource control specification</a:t>
            </a:r>
            <a:endParaRPr dirty="0">
              <a:solidFill>
                <a:schemeClr val="dk1"/>
              </a:solidFill>
            </a:endParaRPr>
          </a:p>
          <a:p>
            <a:pPr lvl="1">
              <a:buClr>
                <a:schemeClr val="dk1"/>
              </a:buClr>
            </a:pPr>
            <a:r>
              <a:rPr lang="en" dirty="0">
                <a:solidFill>
                  <a:schemeClr val="dk1"/>
                </a:solidFill>
              </a:rPr>
              <a:t>&lt;project, resource&gt; -&gt; resource-control </a:t>
            </a:r>
            <a:endParaRPr lang="en-US" dirty="0">
              <a:solidFill>
                <a:schemeClr val="dk1"/>
              </a:solidFill>
            </a:endParaRPr>
          </a:p>
          <a:p>
            <a:pPr lvl="1">
              <a:buClr>
                <a:schemeClr val="dk1"/>
              </a:buClr>
            </a:pPr>
            <a:r>
              <a:rPr lang="en" dirty="0">
                <a:solidFill>
                  <a:schemeClr val="dk1"/>
                </a:solidFill>
              </a:rPr>
              <a:t>resource-control := abs-</a:t>
            </a:r>
            <a:r>
              <a:rPr lang="en" dirty="0" err="1">
                <a:solidFill>
                  <a:schemeClr val="dk1"/>
                </a:solidFill>
              </a:rPr>
              <a:t>val</a:t>
            </a:r>
            <a:r>
              <a:rPr lang="en" dirty="0">
                <a:solidFill>
                  <a:schemeClr val="dk1"/>
                </a:solidFill>
              </a:rPr>
              <a:t>-range | relative-weights</a:t>
            </a:r>
            <a:endParaRPr dirty="0">
              <a:solidFill>
                <a:schemeClr val="dk1"/>
              </a:solidFill>
            </a:endParaRPr>
          </a:p>
          <a:p>
            <a:pPr indent="0">
              <a:spcBef>
                <a:spcPts val="1600"/>
              </a:spcBef>
              <a:buNone/>
            </a:pPr>
            <a:endParaRPr dirty="0"/>
          </a:p>
          <a:p>
            <a:pPr>
              <a:spcBef>
                <a:spcPts val="1600"/>
              </a:spcBef>
              <a:buClr>
                <a:schemeClr val="dk1"/>
              </a:buClr>
            </a:pPr>
            <a:r>
              <a:rPr lang="en" dirty="0">
                <a:solidFill>
                  <a:schemeClr val="dk1"/>
                </a:solidFill>
              </a:rPr>
              <a:t>Map app-level (end-to-end) project use to resource use</a:t>
            </a:r>
            <a:endParaRPr dirty="0">
              <a:solidFill>
                <a:schemeClr val="dk1"/>
              </a:solidFill>
            </a:endParaRPr>
          </a:p>
          <a:p>
            <a:pPr lvl="1">
              <a:buClr>
                <a:schemeClr val="dk1"/>
              </a:buClr>
            </a:pPr>
            <a:r>
              <a:rPr lang="en" dirty="0">
                <a:solidFill>
                  <a:schemeClr val="dk1"/>
                </a:solidFill>
              </a:rPr>
              <a:t>ALTO mapping from pipe to physical resources  (routing matrix)</a:t>
            </a:r>
            <a:endParaRPr lang="en-US" dirty="0">
              <a:solidFill>
                <a:schemeClr val="dk1"/>
              </a:solidFill>
            </a:endParaRPr>
          </a:p>
          <a:p>
            <a:pPr lvl="1">
              <a:buClr>
                <a:schemeClr val="dk1"/>
              </a:buClr>
            </a:pPr>
            <a:r>
              <a:rPr lang="en" dirty="0">
                <a:solidFill>
                  <a:schemeClr val="dk1"/>
                </a:solidFill>
              </a:rPr>
              <a:t>resource use = sum of </a:t>
            </a:r>
            <a:r>
              <a:rPr lang="en" dirty="0" err="1">
                <a:solidFill>
                  <a:schemeClr val="dk1"/>
                </a:solidFill>
              </a:rPr>
              <a:t>T</a:t>
            </a:r>
            <a:r>
              <a:rPr lang="en" baseline="-25000" dirty="0" err="1">
                <a:solidFill>
                  <a:schemeClr val="dk1"/>
                </a:solidFill>
              </a:rPr>
              <a:t>j</a:t>
            </a:r>
            <a:r>
              <a:rPr lang="en" dirty="0">
                <a:solidFill>
                  <a:schemeClr val="dk1"/>
                </a:solidFill>
              </a:rPr>
              <a:t> that uses the resource</a:t>
            </a:r>
            <a:endParaRPr dirty="0">
              <a:solidFill>
                <a:schemeClr val="dk1"/>
              </a:solidFill>
            </a:endParaRPr>
          </a:p>
          <a:p>
            <a:pPr marL="0" indent="0">
              <a:lnSpc>
                <a:spcPct val="114999"/>
              </a:lnSpc>
              <a:spcBef>
                <a:spcPts val="1600"/>
              </a:spcBef>
              <a:buNone/>
            </a:pPr>
            <a:endParaRPr lang="en" dirty="0">
              <a:solidFill>
                <a:schemeClr val="dk1"/>
              </a:solidFill>
            </a:endParaRPr>
          </a:p>
          <a:p>
            <a:pPr>
              <a:spcBef>
                <a:spcPts val="1600"/>
              </a:spcBef>
              <a:buClr>
                <a:schemeClr val="dk1"/>
              </a:buClr>
            </a:pPr>
            <a:r>
              <a:rPr lang="en" dirty="0">
                <a:solidFill>
                  <a:schemeClr val="dk1"/>
                </a:solidFill>
              </a:rPr>
              <a:t>Integrating constraints in gradient computation</a:t>
            </a:r>
            <a:endParaRPr dirty="0">
              <a:solidFill>
                <a:schemeClr val="dk1"/>
              </a:solidFill>
            </a:endParaRPr>
          </a:p>
          <a:p>
            <a:pPr lvl="1">
              <a:buClr>
                <a:schemeClr val="dk1"/>
              </a:buClr>
            </a:pPr>
            <a:r>
              <a:rPr lang="en" dirty="0">
                <a:solidFill>
                  <a:schemeClr val="dk1"/>
                </a:solidFill>
              </a:rPr>
              <a:t>Penalty function on constraints violations</a:t>
            </a:r>
            <a:endParaRPr dirty="0">
              <a:solidFill>
                <a:schemeClr val="dk1"/>
              </a:solidFill>
            </a:endParaRPr>
          </a:p>
        </p:txBody>
      </p:sp>
      <p:sp>
        <p:nvSpPr>
          <p:cNvPr id="312" name="Google Shape;312;p3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17</a:t>
            </a:fld>
            <a:endParaRPr/>
          </a:p>
        </p:txBody>
      </p:sp>
      <p:sp>
        <p:nvSpPr>
          <p:cNvPr id="313" name="Google Shape;313;p3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17</a:t>
            </a:fld>
            <a:endParaRPr/>
          </a:p>
        </p:txBody>
      </p:sp>
      <p:sp>
        <p:nvSpPr>
          <p:cNvPr id="314" name="Google Shape;314;p37"/>
          <p:cNvSpPr/>
          <p:nvPr/>
        </p:nvSpPr>
        <p:spPr>
          <a:xfrm>
            <a:off x="8839200" y="2179500"/>
            <a:ext cx="2734400" cy="7636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t>Specification</a:t>
            </a:r>
            <a:endParaRPr/>
          </a:p>
        </p:txBody>
      </p:sp>
      <p:sp>
        <p:nvSpPr>
          <p:cNvPr id="315" name="Google Shape;315;p37"/>
          <p:cNvSpPr/>
          <p:nvPr/>
        </p:nvSpPr>
        <p:spPr>
          <a:xfrm>
            <a:off x="8839200" y="3938533"/>
            <a:ext cx="2734400" cy="104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Map transfer </a:t>
            </a:r>
            <a:endParaRPr sz="2000" dirty="0"/>
          </a:p>
          <a:p>
            <a:pPr algn="ctr"/>
            <a:r>
              <a:rPr lang="en" sz="2000" dirty="0"/>
              <a:t> → resource</a:t>
            </a:r>
            <a:endParaRPr sz="2000" dirty="0"/>
          </a:p>
        </p:txBody>
      </p:sp>
      <p:sp>
        <p:nvSpPr>
          <p:cNvPr id="316" name="Google Shape;316;p37"/>
          <p:cNvSpPr/>
          <p:nvPr/>
        </p:nvSpPr>
        <p:spPr>
          <a:xfrm>
            <a:off x="9006000" y="5451033"/>
            <a:ext cx="2567600" cy="104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dirty="0"/>
              <a:t>Penalty added to the gradient.</a:t>
            </a:r>
            <a:endParaRPr dirty="0"/>
          </a:p>
        </p:txBody>
      </p:sp>
      <p:cxnSp>
        <p:nvCxnSpPr>
          <p:cNvPr id="317" name="Google Shape;317;p37"/>
          <p:cNvCxnSpPr/>
          <p:nvPr/>
        </p:nvCxnSpPr>
        <p:spPr>
          <a:xfrm>
            <a:off x="-1800" y="3513467"/>
            <a:ext cx="12195600" cy="336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413116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EE98-2A06-2C4D-86C2-9DB78AFA311E}"/>
              </a:ext>
            </a:extLst>
          </p:cNvPr>
          <p:cNvSpPr>
            <a:spLocks noGrp="1"/>
          </p:cNvSpPr>
          <p:nvPr>
            <p:ph type="title"/>
          </p:nvPr>
        </p:nvSpPr>
        <p:spPr/>
        <p:txBody>
          <a:bodyPr>
            <a:normAutofit fontScale="90000"/>
          </a:bodyPr>
          <a:lstStyle/>
          <a:p>
            <a:r>
              <a:rPr lang="en-US" dirty="0"/>
              <a:t>Current ALTO/TCN Implementation: 3 Main Components</a:t>
            </a:r>
          </a:p>
        </p:txBody>
      </p:sp>
      <p:sp>
        <p:nvSpPr>
          <p:cNvPr id="4" name="Rectangle 3">
            <a:extLst>
              <a:ext uri="{FF2B5EF4-FFF2-40B4-BE49-F238E27FC236}">
                <a16:creationId xmlns:a16="http://schemas.microsoft.com/office/drawing/2014/main" id="{45AEF741-BED5-974B-B6DC-720D15A26565}"/>
              </a:ext>
            </a:extLst>
          </p:cNvPr>
          <p:cNvSpPr/>
          <p:nvPr/>
        </p:nvSpPr>
        <p:spPr>
          <a:xfrm>
            <a:off x="2508215" y="5187205"/>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baseline="0" dirty="0"/>
              <a:t>Visibility</a:t>
            </a:r>
            <a:r>
              <a:rPr lang="en-US" baseline="0" dirty="0"/>
              <a:t> of </a:t>
            </a:r>
            <a:r>
              <a:rPr lang="en-US" b="1" baseline="0" dirty="0"/>
              <a:t>Multidomain</a:t>
            </a:r>
            <a:r>
              <a:rPr lang="en-US" baseline="0" dirty="0"/>
              <a:t> Infrastructure </a:t>
            </a:r>
            <a:br>
              <a:rPr lang="en-US" baseline="0" dirty="0"/>
            </a:br>
            <a:r>
              <a:rPr lang="en-US" baseline="0" dirty="0"/>
              <a:t>(e2e aggregation and select control assets)</a:t>
            </a:r>
          </a:p>
        </p:txBody>
      </p:sp>
      <p:sp>
        <p:nvSpPr>
          <p:cNvPr id="5" name="Rectangle 4">
            <a:extLst>
              <a:ext uri="{FF2B5EF4-FFF2-40B4-BE49-F238E27FC236}">
                <a16:creationId xmlns:a16="http://schemas.microsoft.com/office/drawing/2014/main" id="{D1C5B106-F154-DA4C-BC5D-E104CBC44DBE}"/>
              </a:ext>
            </a:extLst>
          </p:cNvPr>
          <p:cNvSpPr/>
          <p:nvPr/>
        </p:nvSpPr>
        <p:spPr>
          <a:xfrm>
            <a:off x="2508215" y="3812289"/>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0" dirty="0"/>
              <a:t>Scheduling of Data Movement Tasks (build on FTS Integration)</a:t>
            </a:r>
          </a:p>
        </p:txBody>
      </p:sp>
      <p:sp>
        <p:nvSpPr>
          <p:cNvPr id="6" name="Rectangle 5">
            <a:extLst>
              <a:ext uri="{FF2B5EF4-FFF2-40B4-BE49-F238E27FC236}">
                <a16:creationId xmlns:a16="http://schemas.microsoft.com/office/drawing/2014/main" id="{C542A4C5-19E6-C447-AB84-85B0EEA8011D}"/>
              </a:ext>
            </a:extLst>
          </p:cNvPr>
          <p:cNvSpPr/>
          <p:nvPr/>
        </p:nvSpPr>
        <p:spPr>
          <a:xfrm>
            <a:off x="2508215" y="2437374"/>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0" dirty="0"/>
              <a:t>Data Flow Orchestration (build on </a:t>
            </a:r>
            <a:r>
              <a:rPr lang="en-US" baseline="0" dirty="0" err="1"/>
              <a:t>Rucio</a:t>
            </a:r>
            <a:r>
              <a:rPr lang="en-US" baseline="0" dirty="0"/>
              <a:t>)</a:t>
            </a:r>
          </a:p>
        </p:txBody>
      </p:sp>
      <p:sp>
        <p:nvSpPr>
          <p:cNvPr id="7" name="Up Arrow 6">
            <a:extLst>
              <a:ext uri="{FF2B5EF4-FFF2-40B4-BE49-F238E27FC236}">
                <a16:creationId xmlns:a16="http://schemas.microsoft.com/office/drawing/2014/main" id="{8108775C-4504-ED4D-A2C6-19E548365F9F}"/>
              </a:ext>
            </a:extLst>
          </p:cNvPr>
          <p:cNvSpPr/>
          <p:nvPr/>
        </p:nvSpPr>
        <p:spPr>
          <a:xfrm>
            <a:off x="3105524" y="3164054"/>
            <a:ext cx="484632" cy="2023151"/>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8" name="Up Arrow 7">
            <a:extLst>
              <a:ext uri="{FF2B5EF4-FFF2-40B4-BE49-F238E27FC236}">
                <a16:creationId xmlns:a16="http://schemas.microsoft.com/office/drawing/2014/main" id="{A4D28243-6338-C844-8568-E59E5CEDDA0E}"/>
              </a:ext>
            </a:extLst>
          </p:cNvPr>
          <p:cNvSpPr/>
          <p:nvPr/>
        </p:nvSpPr>
        <p:spPr>
          <a:xfrm>
            <a:off x="3702835" y="4534958"/>
            <a:ext cx="484632" cy="652245"/>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9" name="Right Arrow 8">
            <a:extLst>
              <a:ext uri="{FF2B5EF4-FFF2-40B4-BE49-F238E27FC236}">
                <a16:creationId xmlns:a16="http://schemas.microsoft.com/office/drawing/2014/main" id="{DA459FBE-D4BA-D64F-924E-C6E6B0CD55DF}"/>
              </a:ext>
            </a:extLst>
          </p:cNvPr>
          <p:cNvSpPr/>
          <p:nvPr/>
        </p:nvSpPr>
        <p:spPr>
          <a:xfrm>
            <a:off x="1022724" y="39313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10" name="TextBox 9">
            <a:extLst>
              <a:ext uri="{FF2B5EF4-FFF2-40B4-BE49-F238E27FC236}">
                <a16:creationId xmlns:a16="http://schemas.microsoft.com/office/drawing/2014/main" id="{21760079-2863-3144-87C5-99B6A148930C}"/>
              </a:ext>
            </a:extLst>
          </p:cNvPr>
          <p:cNvSpPr txBox="1"/>
          <p:nvPr/>
        </p:nvSpPr>
        <p:spPr>
          <a:xfrm>
            <a:off x="740521" y="2788539"/>
            <a:ext cx="1430200" cy="1077218"/>
          </a:xfrm>
          <a:prstGeom prst="rect">
            <a:avLst/>
          </a:prstGeom>
          <a:noFill/>
        </p:spPr>
        <p:txBody>
          <a:bodyPr wrap="none" rtlCol="0">
            <a:spAutoFit/>
          </a:bodyPr>
          <a:lstStyle/>
          <a:p>
            <a:pPr algn="ctr"/>
            <a:r>
              <a:rPr lang="en-US" sz="3200" dirty="0"/>
              <a:t>Resource </a:t>
            </a:r>
            <a:br>
              <a:rPr lang="en-US" sz="3200" dirty="0"/>
            </a:br>
            <a:r>
              <a:rPr lang="en-US" sz="3200" dirty="0"/>
              <a:t>Control </a:t>
            </a:r>
          </a:p>
          <a:p>
            <a:pPr algn="ctr"/>
            <a:r>
              <a:rPr lang="en-US" sz="3200" dirty="0"/>
              <a:t>Model</a:t>
            </a:r>
          </a:p>
        </p:txBody>
      </p:sp>
      <p:sp>
        <p:nvSpPr>
          <p:cNvPr id="3" name="Slide Number Placeholder 2">
            <a:extLst>
              <a:ext uri="{FF2B5EF4-FFF2-40B4-BE49-F238E27FC236}">
                <a16:creationId xmlns:a16="http://schemas.microsoft.com/office/drawing/2014/main" id="{AF25E641-04B3-2545-A5AA-0983E97566D8}"/>
              </a:ext>
            </a:extLst>
          </p:cNvPr>
          <p:cNvSpPr>
            <a:spLocks noGrp="1"/>
          </p:cNvSpPr>
          <p:nvPr>
            <p:ph type="sldNum" sz="quarter" idx="12"/>
          </p:nvPr>
        </p:nvSpPr>
        <p:spPr>
          <a:xfrm>
            <a:off x="11296611" y="6217623"/>
            <a:ext cx="731600" cy="524800"/>
          </a:xfrm>
        </p:spPr>
        <p:txBody>
          <a:bodyPr/>
          <a:lstStyle/>
          <a:p>
            <a:fld id="{C486A940-7C7B-1E48-A259-ED7E53B3A40C}" type="slidenum">
              <a:rPr lang="en-US" smtClean="0"/>
              <a:t>18</a:t>
            </a:fld>
            <a:endParaRPr lang="en-US"/>
          </a:p>
        </p:txBody>
      </p:sp>
    </p:spTree>
    <p:extLst>
      <p:ext uri="{BB962C8B-B14F-4D97-AF65-F5344CB8AC3E}">
        <p14:creationId xmlns:p14="http://schemas.microsoft.com/office/powerpoint/2010/main" val="39091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415600" y="8100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 sz="2960" dirty="0"/>
              <a:t>Offline: Q2: From Objective Function to Gradient (Derivation)</a:t>
            </a:r>
            <a:endParaRPr sz="2960" dirty="0"/>
          </a:p>
        </p:txBody>
      </p:sp>
      <p:sp>
        <p:nvSpPr>
          <p:cNvPr id="295" name="Google Shape;295;p3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19</a:t>
            </a:fld>
            <a:endParaRPr/>
          </a:p>
        </p:txBody>
      </p:sp>
      <p:pic>
        <p:nvPicPr>
          <p:cNvPr id="296" name="Google Shape;296;p35"/>
          <p:cNvPicPr preferRelativeResize="0"/>
          <p:nvPr/>
        </p:nvPicPr>
        <p:blipFill rotWithShape="1">
          <a:blip r:embed="rId3">
            <a:alphaModFix/>
            <a:extLst>
              <a:ext uri="{28A0092B-C50C-407E-A947-70E740481C1C}">
                <a14:useLocalDpi xmlns:a14="http://schemas.microsoft.com/office/drawing/2010/main"/>
              </a:ext>
            </a:extLst>
          </a:blip>
          <a:srcRect l="13106" r="7218"/>
          <a:stretch/>
        </p:blipFill>
        <p:spPr>
          <a:xfrm rot="5400000">
            <a:off x="3751200" y="-2443665"/>
            <a:ext cx="4689600" cy="11745332"/>
          </a:xfrm>
          <a:prstGeom prst="rect">
            <a:avLst/>
          </a:prstGeom>
          <a:noFill/>
          <a:ln>
            <a:noFill/>
          </a:ln>
        </p:spPr>
      </p:pic>
      <p:sp>
        <p:nvSpPr>
          <p:cNvPr id="297" name="Google Shape;297;p35"/>
          <p:cNvSpPr txBox="1"/>
          <p:nvPr/>
        </p:nvSpPr>
        <p:spPr>
          <a:xfrm>
            <a:off x="2312200" y="5684034"/>
            <a:ext cx="7567600" cy="574476"/>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3200"/>
              <a:t>Optimization state workflow.</a:t>
            </a:r>
            <a:endParaRPr sz="3200"/>
          </a:p>
        </p:txBody>
      </p:sp>
    </p:spTree>
    <p:extLst>
      <p:ext uri="{BB962C8B-B14F-4D97-AF65-F5344CB8AC3E}">
        <p14:creationId xmlns:p14="http://schemas.microsoft.com/office/powerpoint/2010/main" val="68435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9F77-BEAD-6B41-875C-18AFD636B21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17167AF-0C44-1940-B634-D876516310FE}"/>
              </a:ext>
            </a:extLst>
          </p:cNvPr>
          <p:cNvSpPr>
            <a:spLocks noGrp="1"/>
          </p:cNvSpPr>
          <p:nvPr>
            <p:ph idx="1"/>
          </p:nvPr>
        </p:nvSpPr>
        <p:spPr/>
        <p:txBody>
          <a:bodyPr/>
          <a:lstStyle/>
          <a:p>
            <a:r>
              <a:rPr lang="en-US" dirty="0"/>
              <a:t>Review and recap</a:t>
            </a:r>
          </a:p>
          <a:p>
            <a:r>
              <a:rPr lang="en-US" dirty="0"/>
              <a:t>Main design summary</a:t>
            </a:r>
          </a:p>
          <a:p>
            <a:r>
              <a:rPr lang="en-US" dirty="0"/>
              <a:t>Document status</a:t>
            </a:r>
          </a:p>
          <a:p>
            <a:r>
              <a:rPr lang="en-US" dirty="0"/>
              <a:t>Remaining issues</a:t>
            </a:r>
          </a:p>
        </p:txBody>
      </p:sp>
    </p:spTree>
    <p:extLst>
      <p:ext uri="{BB962C8B-B14F-4D97-AF65-F5344CB8AC3E}">
        <p14:creationId xmlns:p14="http://schemas.microsoft.com/office/powerpoint/2010/main" val="10782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415600" y="159833"/>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US" sz="2960" dirty="0"/>
              <a:t>ALTO/TCN</a:t>
            </a:r>
            <a:r>
              <a:rPr lang="en" sz="2960" dirty="0"/>
              <a:t> Scheduler in FTS</a:t>
            </a:r>
            <a:endParaRPr sz="2960" dirty="0"/>
          </a:p>
        </p:txBody>
      </p:sp>
      <p:sp>
        <p:nvSpPr>
          <p:cNvPr id="257" name="Google Shape;257;p3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20</a:t>
            </a:fld>
            <a:endParaRPr/>
          </a:p>
        </p:txBody>
      </p:sp>
      <p:sp>
        <p:nvSpPr>
          <p:cNvPr id="258" name="Google Shape;258;p3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20</a:t>
            </a:fld>
            <a:endParaRPr/>
          </a:p>
        </p:txBody>
      </p:sp>
      <p:pic>
        <p:nvPicPr>
          <p:cNvPr id="5" name="Picture 4">
            <a:extLst>
              <a:ext uri="{FF2B5EF4-FFF2-40B4-BE49-F238E27FC236}">
                <a16:creationId xmlns:a16="http://schemas.microsoft.com/office/drawing/2014/main" id="{40A2B9CC-FB0A-BC62-2A51-76838B433691}"/>
              </a:ext>
            </a:extLst>
          </p:cNvPr>
          <p:cNvPicPr>
            <a:picLocks noChangeAspect="1"/>
          </p:cNvPicPr>
          <p:nvPr/>
        </p:nvPicPr>
        <p:blipFill>
          <a:blip r:embed="rId3"/>
          <a:stretch>
            <a:fillRect/>
          </a:stretch>
        </p:blipFill>
        <p:spPr>
          <a:xfrm>
            <a:off x="143651" y="1298423"/>
            <a:ext cx="9652000" cy="5181600"/>
          </a:xfrm>
          <a:prstGeom prst="rect">
            <a:avLst/>
          </a:prstGeom>
        </p:spPr>
      </p:pic>
      <p:sp>
        <p:nvSpPr>
          <p:cNvPr id="2" name="Rectangle 1">
            <a:extLst>
              <a:ext uri="{FF2B5EF4-FFF2-40B4-BE49-F238E27FC236}">
                <a16:creationId xmlns:a16="http://schemas.microsoft.com/office/drawing/2014/main" id="{D913BE8E-90A9-CE4A-8A91-563460372E05}"/>
              </a:ext>
            </a:extLst>
          </p:cNvPr>
          <p:cNvSpPr/>
          <p:nvPr/>
        </p:nvSpPr>
        <p:spPr>
          <a:xfrm>
            <a:off x="9795651" y="1002601"/>
            <a:ext cx="2396349" cy="2739211"/>
          </a:xfrm>
          <a:prstGeom prst="rect">
            <a:avLst/>
          </a:prstGeom>
        </p:spPr>
        <p:txBody>
          <a:bodyPr wrap="square">
            <a:spAutoFit/>
          </a:bodyPr>
          <a:lstStyle/>
          <a:p>
            <a:pPr lvl="0"/>
            <a:r>
              <a:rPr lang="en-US" sz="1400" dirty="0"/>
              <a:t>Integration into FTS 3.12</a:t>
            </a:r>
          </a:p>
          <a:p>
            <a:pPr marL="609585" indent="-457189">
              <a:spcBef>
                <a:spcPts val="1600"/>
              </a:spcBef>
              <a:buSzPts val="1800"/>
              <a:buChar char="●"/>
            </a:pPr>
            <a:r>
              <a:rPr lang="en-US" sz="1400" dirty="0"/>
              <a:t>Implement </a:t>
            </a:r>
            <a:r>
              <a:rPr lang="en-US" sz="1400" dirty="0">
                <a:solidFill>
                  <a:srgbClr val="0000FF"/>
                </a:solidFill>
                <a:latin typeface="Consolas"/>
                <a:ea typeface="Consolas"/>
                <a:cs typeface="Consolas"/>
                <a:sym typeface="Consolas"/>
              </a:rPr>
              <a:t>ALTO/</a:t>
            </a:r>
            <a:r>
              <a:rPr lang="en-US" sz="1400" dirty="0" err="1">
                <a:solidFill>
                  <a:srgbClr val="0000FF"/>
                </a:solidFill>
                <a:latin typeface="Consolas"/>
                <a:ea typeface="Consolas"/>
                <a:cs typeface="Consolas"/>
                <a:sym typeface="Consolas"/>
              </a:rPr>
              <a:t>TCNOptimizer</a:t>
            </a:r>
            <a:r>
              <a:rPr lang="en-US" sz="1400" dirty="0"/>
              <a:t> class for ALTO/TCN control loop</a:t>
            </a:r>
          </a:p>
          <a:p>
            <a:pPr marL="609585" indent="-457189">
              <a:buSzPts val="1800"/>
              <a:buChar char="●"/>
            </a:pPr>
            <a:r>
              <a:rPr lang="en-US" sz="1400" dirty="0"/>
              <a:t>Add new optimizer mode (</a:t>
            </a:r>
            <a:r>
              <a:rPr lang="en-US" sz="1400" dirty="0" err="1">
                <a:solidFill>
                  <a:srgbClr val="0000FF"/>
                </a:solidFill>
                <a:latin typeface="Consolas"/>
                <a:ea typeface="Consolas"/>
                <a:cs typeface="Consolas"/>
                <a:sym typeface="Consolas"/>
              </a:rPr>
              <a:t>kOptimizerAggregated</a:t>
            </a:r>
            <a:r>
              <a:rPr lang="en-US" sz="1400" dirty="0"/>
              <a:t>) to enable ALTO/TCN optimizer</a:t>
            </a:r>
          </a:p>
          <a:p>
            <a:pPr marL="609585" indent="-457189">
              <a:buSzPts val="1800"/>
              <a:buChar char="●"/>
            </a:pPr>
            <a:r>
              <a:rPr lang="en-US" sz="1400" dirty="0"/>
              <a:t>Extend database schema for pipes (</a:t>
            </a:r>
            <a:r>
              <a:rPr lang="en-US" sz="1400" dirty="0" err="1">
                <a:solidFill>
                  <a:srgbClr val="0000FF"/>
                </a:solidFill>
                <a:latin typeface="Consolas"/>
                <a:ea typeface="Consolas"/>
                <a:cs typeface="Consolas"/>
                <a:sym typeface="Consolas"/>
              </a:rPr>
              <a:t>t_link_config</a:t>
            </a:r>
            <a:r>
              <a:rPr lang="en-US" sz="1400" dirty="0"/>
              <a:t>) to support resource control specification (</a:t>
            </a:r>
            <a:r>
              <a:rPr lang="en-US" sz="1400" dirty="0" err="1">
                <a:solidFill>
                  <a:srgbClr val="0000FF"/>
                </a:solidFill>
                <a:latin typeface="Consolas"/>
                <a:ea typeface="Consolas"/>
                <a:cs typeface="Consolas"/>
                <a:sym typeface="Consolas"/>
              </a:rPr>
              <a:t>tcn_abs_limit</a:t>
            </a:r>
            <a:r>
              <a:rPr lang="en-US" sz="1400" dirty="0"/>
              <a:t>, </a:t>
            </a:r>
            <a:r>
              <a:rPr lang="en-US" sz="1400" dirty="0" err="1">
                <a:solidFill>
                  <a:srgbClr val="0000FF"/>
                </a:solidFill>
                <a:latin typeface="Consolas"/>
                <a:ea typeface="Consolas"/>
                <a:cs typeface="Consolas"/>
                <a:sym typeface="Consolas"/>
              </a:rPr>
              <a:t>tcn_rel_weight</a:t>
            </a:r>
            <a:r>
              <a:rPr lang="en-US" sz="1400" dirty="0"/>
              <a:t>)</a:t>
            </a:r>
          </a:p>
          <a:p>
            <a:pPr marL="609585" indent="-457189">
              <a:buSzPts val="1800"/>
              <a:buChar char="●"/>
            </a:pPr>
            <a:r>
              <a:rPr lang="en-US" sz="1400" dirty="0"/>
              <a:t>Build network resource constraints using the ALTO path vector client library</a:t>
            </a:r>
          </a:p>
          <a:p>
            <a:pPr lvl="0"/>
            <a:endParaRPr lang="en-US" sz="1400" dirty="0"/>
          </a:p>
        </p:txBody>
      </p:sp>
    </p:spTree>
    <p:extLst>
      <p:ext uri="{BB962C8B-B14F-4D97-AF65-F5344CB8AC3E}">
        <p14:creationId xmlns:p14="http://schemas.microsoft.com/office/powerpoint/2010/main" val="50642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sldNum" idx="12"/>
          </p:nvPr>
        </p:nvSpPr>
        <p:spPr>
          <a:xfrm>
            <a:off x="11346444" y="62149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21</a:t>
            </a:fld>
            <a:endParaRPr/>
          </a:p>
        </p:txBody>
      </p:sp>
      <p:sp>
        <p:nvSpPr>
          <p:cNvPr id="323" name="Google Shape;323;p38"/>
          <p:cNvSpPr txBox="1"/>
          <p:nvPr/>
        </p:nvSpPr>
        <p:spPr>
          <a:xfrm>
            <a:off x="1286934" y="1235260"/>
            <a:ext cx="3732633" cy="1237221"/>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dirty="0">
                <a:solidFill>
                  <a:schemeClr val="dk1"/>
                </a:solidFill>
              </a:rPr>
              <a:t>Specification:</a:t>
            </a:r>
            <a:endParaRPr sz="2000" b="1" dirty="0">
              <a:solidFill>
                <a:schemeClr val="dk1"/>
              </a:solidFill>
            </a:endParaRPr>
          </a:p>
          <a:p>
            <a:pPr>
              <a:lnSpc>
                <a:spcPct val="115000"/>
              </a:lnSpc>
            </a:pPr>
            <a:r>
              <a:rPr lang="en" sz="1600" dirty="0">
                <a:solidFill>
                  <a:schemeClr val="dk1"/>
                </a:solidFill>
              </a:rPr>
              <a:t>Project 1 pipes: Pipe 1, Pipe 2</a:t>
            </a:r>
            <a:endParaRPr sz="1600" dirty="0">
              <a:solidFill>
                <a:schemeClr val="dk1"/>
              </a:solidFill>
            </a:endParaRPr>
          </a:p>
          <a:p>
            <a:pPr>
              <a:lnSpc>
                <a:spcPct val="115000"/>
              </a:lnSpc>
            </a:pPr>
            <a:r>
              <a:rPr lang="en" sz="1600" dirty="0">
                <a:solidFill>
                  <a:schemeClr val="dk1"/>
                </a:solidFill>
              </a:rPr>
              <a:t>R1: &lt;Project 1, Plink 1&gt; &lt;= 5G</a:t>
            </a:r>
            <a:endParaRPr sz="1600" dirty="0">
              <a:solidFill>
                <a:schemeClr val="dk1"/>
              </a:solidFill>
            </a:endParaRPr>
          </a:p>
          <a:p>
            <a:pPr>
              <a:lnSpc>
                <a:spcPct val="115000"/>
              </a:lnSpc>
            </a:pPr>
            <a:r>
              <a:rPr lang="en" sz="1600" dirty="0">
                <a:solidFill>
                  <a:schemeClr val="dk1"/>
                </a:solidFill>
              </a:rPr>
              <a:t>R2: &lt;Project 1, Plink 2&gt; &lt;= 10G</a:t>
            </a:r>
            <a:endParaRPr sz="1600" dirty="0">
              <a:solidFill>
                <a:schemeClr val="dk1"/>
              </a:solidFill>
            </a:endParaRPr>
          </a:p>
          <a:p>
            <a:pPr>
              <a:lnSpc>
                <a:spcPct val="115000"/>
              </a:lnSpc>
            </a:pPr>
            <a:r>
              <a:rPr lang="en" sz="1600" dirty="0">
                <a:solidFill>
                  <a:schemeClr val="dk1"/>
                </a:solidFill>
              </a:rPr>
              <a:t>R3: &lt;Project 1, Plink 3&gt; &lt;= 10G</a:t>
            </a:r>
            <a:endParaRPr sz="1600" dirty="0">
              <a:solidFill>
                <a:schemeClr val="dk1"/>
              </a:solidFill>
            </a:endParaRPr>
          </a:p>
        </p:txBody>
      </p:sp>
      <p:sp>
        <p:nvSpPr>
          <p:cNvPr id="324" name="Google Shape;324;p38"/>
          <p:cNvSpPr txBox="1"/>
          <p:nvPr/>
        </p:nvSpPr>
        <p:spPr>
          <a:xfrm>
            <a:off x="1303847" y="3171486"/>
            <a:ext cx="4000000" cy="670913"/>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dirty="0">
                <a:solidFill>
                  <a:schemeClr val="dk1"/>
                </a:solidFill>
              </a:rPr>
              <a:t>Control State at the interval:</a:t>
            </a:r>
            <a:endParaRPr sz="2000" b="1" dirty="0">
              <a:solidFill>
                <a:schemeClr val="dk1"/>
              </a:solidFill>
            </a:endParaRPr>
          </a:p>
          <a:p>
            <a:pPr>
              <a:lnSpc>
                <a:spcPct val="115000"/>
              </a:lnSpc>
            </a:pPr>
            <a:r>
              <a:rPr lang="en" sz="1600" dirty="0">
                <a:solidFill>
                  <a:schemeClr val="dk1"/>
                </a:solidFill>
              </a:rPr>
              <a:t>Pipe1.traffic = 3G, Pipe2.traffic = 9G</a:t>
            </a:r>
            <a:endParaRPr sz="2000" dirty="0">
              <a:solidFill>
                <a:schemeClr val="dk1"/>
              </a:solidFill>
            </a:endParaRPr>
          </a:p>
        </p:txBody>
      </p:sp>
      <p:sp>
        <p:nvSpPr>
          <p:cNvPr id="325" name="Google Shape;325;p38"/>
          <p:cNvSpPr txBox="1"/>
          <p:nvPr/>
        </p:nvSpPr>
        <p:spPr>
          <a:xfrm>
            <a:off x="1303847" y="4076006"/>
            <a:ext cx="4000000" cy="843909"/>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1733" b="1" dirty="0">
                <a:solidFill>
                  <a:schemeClr val="dk1"/>
                </a:solidFill>
              </a:rPr>
              <a:t>Routing Matrix Visibility (ALTO)</a:t>
            </a:r>
            <a:endParaRPr sz="1733" b="1" dirty="0">
              <a:solidFill>
                <a:schemeClr val="dk1"/>
              </a:solidFill>
            </a:endParaRPr>
          </a:p>
          <a:p>
            <a:pPr>
              <a:lnSpc>
                <a:spcPct val="115000"/>
              </a:lnSpc>
            </a:pPr>
            <a:r>
              <a:rPr lang="en" sz="1600" dirty="0">
                <a:solidFill>
                  <a:schemeClr val="dk1"/>
                </a:solidFill>
              </a:rPr>
              <a:t>Pipe 1: {Plink 1, Plink 3, Plink 4}. </a:t>
            </a:r>
            <a:br>
              <a:rPr lang="en" sz="1600" dirty="0">
                <a:solidFill>
                  <a:schemeClr val="dk1"/>
                </a:solidFill>
              </a:rPr>
            </a:br>
            <a:r>
              <a:rPr lang="en" sz="1600" dirty="0">
                <a:solidFill>
                  <a:schemeClr val="dk1"/>
                </a:solidFill>
              </a:rPr>
              <a:t>Pipe 2: {Plink 2, Plink 3, Plink 5}</a:t>
            </a:r>
            <a:r>
              <a:rPr lang="en" sz="1733" dirty="0">
                <a:solidFill>
                  <a:schemeClr val="dk1"/>
                </a:solidFill>
              </a:rPr>
              <a:t>.</a:t>
            </a:r>
            <a:endParaRPr sz="1733" dirty="0">
              <a:solidFill>
                <a:schemeClr val="dk1"/>
              </a:solidFill>
            </a:endParaRPr>
          </a:p>
        </p:txBody>
      </p:sp>
      <p:sp>
        <p:nvSpPr>
          <p:cNvPr id="326" name="Google Shape;326;p38"/>
          <p:cNvSpPr txBox="1"/>
          <p:nvPr/>
        </p:nvSpPr>
        <p:spPr>
          <a:xfrm>
            <a:off x="5978990" y="3464852"/>
            <a:ext cx="5802833" cy="954067"/>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dirty="0">
                <a:solidFill>
                  <a:schemeClr val="dk1"/>
                </a:solidFill>
              </a:rPr>
              <a:t>Resource use:</a:t>
            </a:r>
            <a:endParaRPr sz="2000" b="1" dirty="0">
              <a:solidFill>
                <a:schemeClr val="dk1"/>
              </a:solidFill>
            </a:endParaRPr>
          </a:p>
          <a:p>
            <a:pPr>
              <a:lnSpc>
                <a:spcPct val="115000"/>
              </a:lnSpc>
            </a:pPr>
            <a:r>
              <a:rPr lang="en" sz="2000" dirty="0">
                <a:solidFill>
                  <a:schemeClr val="dk1"/>
                </a:solidFill>
              </a:rPr>
              <a:t>Plink1.traffic = 3G, Plink2.traffic = 9G, </a:t>
            </a:r>
            <a:br>
              <a:rPr lang="en" sz="2000" dirty="0">
                <a:solidFill>
                  <a:schemeClr val="dk1"/>
                </a:solidFill>
              </a:rPr>
            </a:br>
            <a:r>
              <a:rPr lang="en" sz="2000" dirty="0">
                <a:solidFill>
                  <a:schemeClr val="dk1"/>
                </a:solidFill>
              </a:rPr>
              <a:t>Plink3.traffic = Pipe1.traffic + Pipe2.traffic = 12G </a:t>
            </a:r>
            <a:endParaRPr sz="2000" dirty="0">
              <a:solidFill>
                <a:schemeClr val="dk1"/>
              </a:solidFill>
            </a:endParaRPr>
          </a:p>
        </p:txBody>
      </p:sp>
      <p:sp>
        <p:nvSpPr>
          <p:cNvPr id="327" name="Google Shape;327;p38"/>
          <p:cNvSpPr txBox="1"/>
          <p:nvPr/>
        </p:nvSpPr>
        <p:spPr>
          <a:xfrm>
            <a:off x="3495767" y="5380634"/>
            <a:ext cx="5430800" cy="1056403"/>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dirty="0">
                <a:solidFill>
                  <a:schemeClr val="dk1"/>
                </a:solidFill>
              </a:rPr>
              <a:t>Penalty for resource control constraints:</a:t>
            </a:r>
            <a:endParaRPr sz="2000" b="1" dirty="0">
              <a:solidFill>
                <a:schemeClr val="dk1"/>
              </a:solidFill>
            </a:endParaRPr>
          </a:p>
          <a:p>
            <a:pPr>
              <a:lnSpc>
                <a:spcPct val="115000"/>
              </a:lnSpc>
            </a:pPr>
            <a:r>
              <a:rPr lang="en" sz="1600" dirty="0">
                <a:solidFill>
                  <a:schemeClr val="dk1"/>
                </a:solidFill>
              </a:rPr>
              <a:t>P(R1) = 0 (Plink1 = 3G &lt;= 5G) </a:t>
            </a:r>
            <a:endParaRPr sz="1600" dirty="0">
              <a:solidFill>
                <a:schemeClr val="dk1"/>
              </a:solidFill>
            </a:endParaRPr>
          </a:p>
          <a:p>
            <a:pPr>
              <a:lnSpc>
                <a:spcPct val="115000"/>
              </a:lnSpc>
            </a:pPr>
            <a:r>
              <a:rPr lang="en" sz="1667" dirty="0">
                <a:solidFill>
                  <a:schemeClr val="dk1"/>
                </a:solidFill>
              </a:rPr>
              <a:t>P(R2) = 0 (Plink2 = 9G &lt;= 10G)</a:t>
            </a:r>
            <a:endParaRPr sz="1600" dirty="0">
              <a:solidFill>
                <a:schemeClr val="dk1"/>
              </a:solidFill>
            </a:endParaRPr>
          </a:p>
          <a:p>
            <a:pPr>
              <a:lnSpc>
                <a:spcPct val="115000"/>
              </a:lnSpc>
            </a:pPr>
            <a:r>
              <a:rPr lang="en" sz="1600" dirty="0">
                <a:solidFill>
                  <a:schemeClr val="dk1"/>
                </a:solidFill>
              </a:rPr>
              <a:t>P(R3) = 2 (Plink3 = 12G &gt; 10G)</a:t>
            </a:r>
            <a:endParaRPr sz="1600" dirty="0">
              <a:solidFill>
                <a:schemeClr val="dk1"/>
              </a:solidFill>
            </a:endParaRPr>
          </a:p>
        </p:txBody>
      </p:sp>
      <p:sp>
        <p:nvSpPr>
          <p:cNvPr id="328" name="Google Shape;328;p38"/>
          <p:cNvSpPr txBox="1">
            <a:spLocks noGrp="1"/>
          </p:cNvSpPr>
          <p:nvPr>
            <p:ph type="title"/>
          </p:nvPr>
        </p:nvSpPr>
        <p:spPr>
          <a:xfrm>
            <a:off x="197167" y="-75501"/>
            <a:ext cx="12028000" cy="1073431"/>
          </a:xfrm>
          <a:prstGeom prst="rect">
            <a:avLst/>
          </a:prstGeom>
        </p:spPr>
        <p:txBody>
          <a:bodyPr spcFirstLastPara="1" vert="horz" wrap="square" lIns="121900" tIns="121900" rIns="121900" bIns="121900" numCol="1" rtlCol="0" anchor="t" anchorCtr="0" compatLnSpc="1">
            <a:prstTxWarp prst="textNoShape">
              <a:avLst/>
            </a:prstTxWarp>
            <a:noAutofit/>
          </a:bodyPr>
          <a:lstStyle/>
          <a:p>
            <a:pPr lvl="0" algn="ctr">
              <a:buSzPct val="44594"/>
            </a:pPr>
            <a:r>
              <a:rPr lang="en" sz="2933" dirty="0">
                <a:solidFill>
                  <a:srgbClr val="000000"/>
                </a:solidFill>
              </a:rPr>
              <a:t>Q3: Basic Resource Control Specification (</a:t>
            </a:r>
            <a:r>
              <a:rPr lang="en" sz="2933" dirty="0" err="1">
                <a:solidFill>
                  <a:srgbClr val="000000"/>
                </a:solidFill>
              </a:rPr>
              <a:t>BRCSpec</a:t>
            </a:r>
            <a:r>
              <a:rPr lang="en" sz="2933" dirty="0">
                <a:solidFill>
                  <a:srgbClr val="000000"/>
                </a:solidFill>
              </a:rPr>
              <a:t>), </a:t>
            </a:r>
            <a:br>
              <a:rPr lang="en" sz="2933" dirty="0">
                <a:solidFill>
                  <a:srgbClr val="000000"/>
                </a:solidFill>
              </a:rPr>
            </a:br>
            <a:r>
              <a:rPr lang="en" sz="2933" dirty="0">
                <a:solidFill>
                  <a:srgbClr val="000000"/>
                </a:solidFill>
              </a:rPr>
              <a:t>Visibility, Gradient Computation Integration (Example)</a:t>
            </a:r>
            <a:endParaRPr sz="3627" dirty="0"/>
          </a:p>
        </p:txBody>
      </p:sp>
      <p:cxnSp>
        <p:nvCxnSpPr>
          <p:cNvPr id="329" name="Google Shape;329;p38"/>
          <p:cNvCxnSpPr/>
          <p:nvPr/>
        </p:nvCxnSpPr>
        <p:spPr>
          <a:xfrm>
            <a:off x="-33469" y="2998233"/>
            <a:ext cx="12195600" cy="33600"/>
          </a:xfrm>
          <a:prstGeom prst="straightConnector1">
            <a:avLst/>
          </a:prstGeom>
          <a:noFill/>
          <a:ln w="9525" cap="flat" cmpd="sng">
            <a:solidFill>
              <a:schemeClr val="dk2"/>
            </a:solidFill>
            <a:prstDash val="solid"/>
            <a:round/>
            <a:headEnd type="none" w="med" len="med"/>
            <a:tailEnd type="none" w="med" len="med"/>
          </a:ln>
        </p:spPr>
      </p:cxnSp>
      <p:pic>
        <p:nvPicPr>
          <p:cNvPr id="330" name="Google Shape;330;p38"/>
          <p:cNvPicPr preferRelativeResize="0"/>
          <p:nvPr/>
        </p:nvPicPr>
        <p:blipFill>
          <a:blip r:embed="rId3">
            <a:alphaModFix/>
          </a:blip>
          <a:stretch>
            <a:fillRect/>
          </a:stretch>
        </p:blipFill>
        <p:spPr>
          <a:xfrm>
            <a:off x="5150606" y="873813"/>
            <a:ext cx="4158537" cy="2292096"/>
          </a:xfrm>
          <a:prstGeom prst="rect">
            <a:avLst/>
          </a:prstGeom>
          <a:noFill/>
          <a:ln>
            <a:noFill/>
          </a:ln>
        </p:spPr>
      </p:pic>
      <p:sp>
        <p:nvSpPr>
          <p:cNvPr id="331" name="Google Shape;331;p38"/>
          <p:cNvSpPr/>
          <p:nvPr/>
        </p:nvSpPr>
        <p:spPr>
          <a:xfrm>
            <a:off x="5456057" y="3878005"/>
            <a:ext cx="393200" cy="39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p>
        </p:txBody>
      </p:sp>
      <p:cxnSp>
        <p:nvCxnSpPr>
          <p:cNvPr id="332" name="Google Shape;332;p38"/>
          <p:cNvCxnSpPr/>
          <p:nvPr/>
        </p:nvCxnSpPr>
        <p:spPr>
          <a:xfrm>
            <a:off x="-1797" y="5240084"/>
            <a:ext cx="12195600" cy="33600"/>
          </a:xfrm>
          <a:prstGeom prst="straightConnector1">
            <a:avLst/>
          </a:prstGeom>
          <a:noFill/>
          <a:ln w="9525" cap="flat" cmpd="sng">
            <a:solidFill>
              <a:schemeClr val="dk2"/>
            </a:solidFill>
            <a:prstDash val="solid"/>
            <a:round/>
            <a:headEnd type="none" w="med" len="med"/>
            <a:tailEnd type="none" w="med" len="med"/>
          </a:ln>
        </p:spPr>
      </p:cxnSp>
      <p:pic>
        <p:nvPicPr>
          <p:cNvPr id="13" name="Picture 12">
            <a:extLst>
              <a:ext uri="{FF2B5EF4-FFF2-40B4-BE49-F238E27FC236}">
                <a16:creationId xmlns:a16="http://schemas.microsoft.com/office/drawing/2014/main" id="{6ABE06BF-3927-9E4F-8C5C-B44A0C483FE0}"/>
              </a:ext>
            </a:extLst>
          </p:cNvPr>
          <p:cNvPicPr>
            <a:picLocks noChangeAspect="1"/>
          </p:cNvPicPr>
          <p:nvPr/>
        </p:nvPicPr>
        <p:blipFill>
          <a:blip r:embed="rId4"/>
          <a:stretch>
            <a:fillRect/>
          </a:stretch>
        </p:blipFill>
        <p:spPr>
          <a:xfrm>
            <a:off x="9309143" y="1024537"/>
            <a:ext cx="2939071" cy="1866748"/>
          </a:xfrm>
          <a:prstGeom prst="rect">
            <a:avLst/>
          </a:prstGeom>
        </p:spPr>
      </p:pic>
    </p:spTree>
    <p:extLst>
      <p:ext uri="{BB962C8B-B14F-4D97-AF65-F5344CB8AC3E}">
        <p14:creationId xmlns:p14="http://schemas.microsoft.com/office/powerpoint/2010/main" val="2722488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2"/>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numCol="1" anchor="t" anchorCtr="0" compatLnSpc="1">
            <a:prstTxWarp prst="textNoShape">
              <a:avLst/>
            </a:prstTxWarp>
            <a:normAutofit fontScale="90000"/>
          </a:bodyPr>
          <a:lstStyle/>
          <a:p>
            <a:pPr>
              <a:lnSpc>
                <a:spcPct val="90000"/>
              </a:lnSpc>
              <a:buSzPct val="70707"/>
            </a:pPr>
            <a:r>
              <a:rPr lang="en-US" dirty="0"/>
              <a:t>Visibility Implementation using </a:t>
            </a:r>
            <a:r>
              <a:rPr lang="en-US" dirty="0" err="1"/>
              <a:t>OpenALTO</a:t>
            </a:r>
            <a:r>
              <a:rPr lang="en-US" dirty="0"/>
              <a:t>, </a:t>
            </a:r>
            <a:r>
              <a:rPr lang="en-US" dirty="0" err="1"/>
              <a:t>openalto.org</a:t>
            </a:r>
            <a:endParaRPr dirty="0"/>
          </a:p>
        </p:txBody>
      </p:sp>
      <p:sp>
        <p:nvSpPr>
          <p:cNvPr id="1464" name="Google Shape;1464;p2"/>
          <p:cNvSpPr txBox="1">
            <a:spLocks noGrp="1"/>
          </p:cNvSpPr>
          <p:nvPr>
            <p:ph type="body" idx="1"/>
          </p:nvPr>
        </p:nvSpPr>
        <p:spPr>
          <a:xfrm>
            <a:off x="415600" y="3822833"/>
            <a:ext cx="5333200" cy="2269200"/>
          </a:xfrm>
          <a:prstGeom prst="rect">
            <a:avLst/>
          </a:prstGeom>
          <a:noFill/>
          <a:ln>
            <a:noFill/>
          </a:ln>
        </p:spPr>
        <p:txBody>
          <a:bodyPr spcFirstLastPara="1" vert="horz" wrap="square" lIns="121900" tIns="121900" rIns="121900" bIns="121900" numCol="1" anchor="t" anchorCtr="0" compatLnSpc="1">
            <a:prstTxWarp prst="textNoShape">
              <a:avLst/>
            </a:prstTxWarp>
            <a:normAutofit/>
          </a:bodyPr>
          <a:lstStyle/>
          <a:p>
            <a:pPr marL="0" indent="0">
              <a:lnSpc>
                <a:spcPct val="90000"/>
              </a:lnSpc>
              <a:buClr>
                <a:schemeClr val="dk1"/>
              </a:buClr>
              <a:buNone/>
            </a:pPr>
            <a:r>
              <a:rPr lang="en-US"/>
              <a:t>OpenALTO is an open-source </a:t>
            </a:r>
            <a:r>
              <a:rPr lang="en-US" b="1"/>
              <a:t>implementation</a:t>
            </a:r>
            <a:r>
              <a:rPr lang="en-US"/>
              <a:t> and platform of ALTO (MIT License).</a:t>
            </a:r>
            <a:endParaRPr/>
          </a:p>
          <a:p>
            <a:pPr marL="0" indent="0">
              <a:lnSpc>
                <a:spcPct val="90000"/>
              </a:lnSpc>
              <a:spcBef>
                <a:spcPts val="1600"/>
              </a:spcBef>
              <a:spcAft>
                <a:spcPts val="1600"/>
              </a:spcAft>
              <a:buClr>
                <a:schemeClr val="dk1"/>
              </a:buClr>
              <a:buNone/>
            </a:pPr>
            <a:r>
              <a:rPr lang="en-US"/>
              <a:t>Available at </a:t>
            </a:r>
            <a:r>
              <a:rPr lang="en-US" i="1" u="sng"/>
              <a:t>https://github.com/openalto/alto</a:t>
            </a:r>
            <a:endParaRPr i="1" u="sng"/>
          </a:p>
        </p:txBody>
      </p:sp>
      <p:sp>
        <p:nvSpPr>
          <p:cNvPr id="1465" name="Google Shape;1465;p2"/>
          <p:cNvSpPr txBox="1">
            <a:spLocks noGrp="1"/>
          </p:cNvSpPr>
          <p:nvPr>
            <p:ph type="body" idx="2"/>
          </p:nvPr>
        </p:nvSpPr>
        <p:spPr>
          <a:xfrm>
            <a:off x="6443200" y="3822633"/>
            <a:ext cx="5333200" cy="2269200"/>
          </a:xfrm>
          <a:prstGeom prst="rect">
            <a:avLst/>
          </a:prstGeom>
          <a:noFill/>
          <a:ln>
            <a:noFill/>
          </a:ln>
        </p:spPr>
        <p:txBody>
          <a:bodyPr spcFirstLastPara="1" vert="horz" wrap="square" lIns="121900" tIns="121900" rIns="121900" bIns="121900" numCol="1" anchor="t" anchorCtr="0" compatLnSpc="1">
            <a:prstTxWarp prst="textNoShape">
              <a:avLst/>
            </a:prstTxWarp>
            <a:normAutofit/>
          </a:bodyPr>
          <a:lstStyle/>
          <a:p>
            <a:pPr marL="0" indent="0">
              <a:lnSpc>
                <a:spcPct val="90000"/>
              </a:lnSpc>
              <a:spcAft>
                <a:spcPts val="1600"/>
              </a:spcAft>
              <a:buClr>
                <a:schemeClr val="dk1"/>
              </a:buClr>
              <a:buNone/>
            </a:pPr>
            <a:r>
              <a:rPr lang="en-US"/>
              <a:t>openalto.org is a running instance of deployment of OpenALTO, providing network information, in particular, in the context of data-intensive sciences, such as LHCONE.</a:t>
            </a:r>
            <a:endParaRPr/>
          </a:p>
        </p:txBody>
      </p:sp>
      <p:pic>
        <p:nvPicPr>
          <p:cNvPr id="1466" name="Google Shape;1466;p2"/>
          <p:cNvPicPr preferRelativeResize="0"/>
          <p:nvPr/>
        </p:nvPicPr>
        <p:blipFill rotWithShape="1">
          <a:blip r:embed="rId3">
            <a:alphaModFix/>
          </a:blip>
          <a:srcRect/>
          <a:stretch/>
        </p:blipFill>
        <p:spPr>
          <a:xfrm>
            <a:off x="1894451" y="1536635"/>
            <a:ext cx="2375500" cy="2375500"/>
          </a:xfrm>
          <a:prstGeom prst="rect">
            <a:avLst/>
          </a:prstGeom>
          <a:noFill/>
          <a:ln>
            <a:noFill/>
          </a:ln>
        </p:spPr>
      </p:pic>
      <p:sp>
        <p:nvSpPr>
          <p:cNvPr id="1467" name="Google Shape;1467;p2"/>
          <p:cNvSpPr/>
          <p:nvPr/>
        </p:nvSpPr>
        <p:spPr>
          <a:xfrm>
            <a:off x="6443033" y="1536633"/>
            <a:ext cx="5333200" cy="2143600"/>
          </a:xfrm>
          <a:prstGeom prst="rect">
            <a:avLst/>
          </a:prstGeom>
          <a:noFill/>
          <a:ln>
            <a:noFill/>
          </a:ln>
        </p:spPr>
        <p:txBody>
          <a:bodyPr spcFirstLastPara="1" wrap="square" lIns="121900" tIns="121900" rIns="121900" bIns="121900" anchor="ctr" anchorCtr="0">
            <a:noAutofit/>
          </a:bodyPr>
          <a:lstStyle/>
          <a:p>
            <a:pPr algn="ctr">
              <a:buSzPts val="4267"/>
            </a:pPr>
            <a:r>
              <a:rPr lang="en-US" sz="4267" i="1">
                <a:solidFill>
                  <a:srgbClr val="1C4587"/>
                </a:solidFill>
                <a:latin typeface="Alfa Slab One"/>
                <a:ea typeface="Alfa Slab One"/>
                <a:cs typeface="Alfa Slab One"/>
                <a:sym typeface="Alfa Slab One"/>
              </a:rPr>
              <a:t>o</a:t>
            </a:r>
            <a:r>
              <a:rPr lang="en-US" sz="4267" i="1">
                <a:solidFill>
                  <a:srgbClr val="FF9900"/>
                </a:solidFill>
                <a:latin typeface="Alfa Slab One"/>
                <a:ea typeface="Alfa Slab One"/>
                <a:cs typeface="Alfa Slab One"/>
                <a:sym typeface="Alfa Slab One"/>
              </a:rPr>
              <a:t>pen</a:t>
            </a:r>
            <a:r>
              <a:rPr lang="en-US" sz="4267" i="1">
                <a:solidFill>
                  <a:srgbClr val="CC0000"/>
                </a:solidFill>
                <a:latin typeface="Alfa Slab One"/>
                <a:ea typeface="Alfa Slab One"/>
                <a:cs typeface="Alfa Slab One"/>
                <a:sym typeface="Alfa Slab One"/>
              </a:rPr>
              <a:t>alt</a:t>
            </a:r>
            <a:r>
              <a:rPr lang="en-US" sz="4267" i="1">
                <a:solidFill>
                  <a:srgbClr val="1C4587"/>
                </a:solidFill>
                <a:latin typeface="Alfa Slab One"/>
                <a:ea typeface="Alfa Slab One"/>
                <a:cs typeface="Alfa Slab One"/>
                <a:sym typeface="Alfa Slab One"/>
              </a:rPr>
              <a:t>o</a:t>
            </a:r>
            <a:r>
              <a:rPr lang="en-US" sz="4267" i="1">
                <a:solidFill>
                  <a:schemeClr val="dk1"/>
                </a:solidFill>
                <a:latin typeface="Alfa Slab One"/>
                <a:ea typeface="Alfa Slab One"/>
                <a:cs typeface="Alfa Slab One"/>
                <a:sym typeface="Alfa Slab One"/>
              </a:rPr>
              <a:t>.org</a:t>
            </a:r>
            <a:endParaRPr sz="4267" i="1">
              <a:solidFill>
                <a:schemeClr val="dk1"/>
              </a:solidFill>
              <a:latin typeface="Alfa Slab One"/>
              <a:ea typeface="Alfa Slab One"/>
              <a:cs typeface="Alfa Slab One"/>
              <a:sym typeface="Alfa Slab One"/>
            </a:endParaRPr>
          </a:p>
        </p:txBody>
      </p:sp>
      <p:sp>
        <p:nvSpPr>
          <p:cNvPr id="1468" name="Google Shape;1468;p2"/>
          <p:cNvSpPr txBox="1">
            <a:spLocks noGrp="1"/>
          </p:cNvSpPr>
          <p:nvPr>
            <p:ph type="sldNum" idx="12"/>
          </p:nvPr>
        </p:nvSpPr>
        <p:spPr>
          <a:xfrm>
            <a:off x="11436095" y="6295113"/>
            <a:ext cx="731600" cy="524800"/>
          </a:xfrm>
          <a:prstGeom prst="rect">
            <a:avLst/>
          </a:prstGeom>
          <a:noFill/>
          <a:ln>
            <a:noFill/>
          </a:ln>
        </p:spPr>
        <p:txBody>
          <a:bodyPr spcFirstLastPara="1" wrap="square" lIns="91425" tIns="91425" rIns="91425" bIns="91425" anchor="ctr" anchorCtr="0">
            <a:normAutofit/>
          </a:bodyPr>
          <a:lstStyle/>
          <a:p>
            <a:pPr>
              <a:buClr>
                <a:srgbClr val="888888"/>
              </a:buClr>
              <a:buSzPts val="1200"/>
            </a:pPr>
            <a:fld id="{00000000-1234-1234-1234-123412341234}" type="slidenum">
              <a:rPr lang="en-US"/>
              <a:pPr>
                <a:buClr>
                  <a:srgbClr val="888888"/>
                </a:buClr>
                <a:buSzPts val="1200"/>
              </a:pPr>
              <a:t>22</a:t>
            </a:fld>
            <a:endParaRPr/>
          </a:p>
        </p:txBody>
      </p:sp>
    </p:spTree>
    <p:extLst>
      <p:ext uri="{BB962C8B-B14F-4D97-AF65-F5344CB8AC3E}">
        <p14:creationId xmlns:p14="http://schemas.microsoft.com/office/powerpoint/2010/main" val="3336174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EAC029-0636-FF4C-B1F5-194FA5F3C81E}"/>
              </a:ext>
            </a:extLst>
          </p:cNvPr>
          <p:cNvSpPr/>
          <p:nvPr/>
        </p:nvSpPr>
        <p:spPr>
          <a:xfrm>
            <a:off x="1726590" y="607453"/>
            <a:ext cx="8401317" cy="794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IETF ALTO Protocol as Front End</a:t>
            </a:r>
          </a:p>
        </p:txBody>
      </p:sp>
      <p:sp>
        <p:nvSpPr>
          <p:cNvPr id="5" name="Rectangle 4">
            <a:extLst>
              <a:ext uri="{FF2B5EF4-FFF2-40B4-BE49-F238E27FC236}">
                <a16:creationId xmlns:a16="http://schemas.microsoft.com/office/drawing/2014/main" id="{71AE6378-44ED-214E-9FD1-E365FDB92C27}"/>
              </a:ext>
            </a:extLst>
          </p:cNvPr>
          <p:cNvSpPr/>
          <p:nvPr/>
        </p:nvSpPr>
        <p:spPr>
          <a:xfrm>
            <a:off x="6024866" y="2777266"/>
            <a:ext cx="1999815"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FIB/DP driven</a:t>
            </a:r>
          </a:p>
        </p:txBody>
      </p:sp>
      <p:sp>
        <p:nvSpPr>
          <p:cNvPr id="6" name="Rectangle 5">
            <a:extLst>
              <a:ext uri="{FF2B5EF4-FFF2-40B4-BE49-F238E27FC236}">
                <a16:creationId xmlns:a16="http://schemas.microsoft.com/office/drawing/2014/main" id="{EF2E54AB-FD7C-DB46-93A3-0EA76A373EDB}"/>
              </a:ext>
            </a:extLst>
          </p:cNvPr>
          <p:cNvSpPr/>
          <p:nvPr/>
        </p:nvSpPr>
        <p:spPr>
          <a:xfrm>
            <a:off x="3600422" y="2723883"/>
            <a:ext cx="1689279"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Config-&gt;FIB</a:t>
            </a:r>
          </a:p>
        </p:txBody>
      </p:sp>
      <p:sp>
        <p:nvSpPr>
          <p:cNvPr id="7" name="Rectangle 6">
            <a:extLst>
              <a:ext uri="{FF2B5EF4-FFF2-40B4-BE49-F238E27FC236}">
                <a16:creationId xmlns:a16="http://schemas.microsoft.com/office/drawing/2014/main" id="{3C2C74E5-5562-F349-B9E2-983BDA74C145}"/>
              </a:ext>
            </a:extLst>
          </p:cNvPr>
          <p:cNvSpPr/>
          <p:nvPr/>
        </p:nvSpPr>
        <p:spPr>
          <a:xfrm>
            <a:off x="8403705" y="3559400"/>
            <a:ext cx="1686081" cy="69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Samples (</a:t>
            </a:r>
            <a:r>
              <a:rPr lang="en-US" sz="1800" dirty="0" err="1">
                <a:solidFill>
                  <a:prstClr val="white"/>
                </a:solidFill>
                <a:latin typeface="Calibri" panose="020F0502020204030204"/>
              </a:rPr>
              <a:t>netflow</a:t>
            </a:r>
            <a:r>
              <a:rPr lang="en-US" sz="1800" dirty="0">
                <a:solidFill>
                  <a:prstClr val="white"/>
                </a:solidFill>
                <a:latin typeface="Calibri" panose="020F0502020204030204"/>
              </a:rPr>
              <a:t>, </a:t>
            </a:r>
            <a:r>
              <a:rPr lang="en-US" sz="1800" dirty="0" err="1">
                <a:solidFill>
                  <a:prstClr val="white"/>
                </a:solidFill>
                <a:latin typeface="Calibri" panose="020F0502020204030204"/>
              </a:rPr>
              <a:t>sflow</a:t>
            </a:r>
            <a:r>
              <a:rPr lang="en-US" sz="1800" dirty="0">
                <a:solidFill>
                  <a:prstClr val="white"/>
                </a:solidFill>
                <a:latin typeface="Calibri" panose="020F0502020204030204"/>
              </a:rPr>
              <a:t>)</a:t>
            </a:r>
          </a:p>
        </p:txBody>
      </p:sp>
      <p:sp>
        <p:nvSpPr>
          <p:cNvPr id="8" name="Rectangle 7">
            <a:extLst>
              <a:ext uri="{FF2B5EF4-FFF2-40B4-BE49-F238E27FC236}">
                <a16:creationId xmlns:a16="http://schemas.microsoft.com/office/drawing/2014/main" id="{F8CBE3EF-C8A8-464A-AE5D-DD7C1E585C96}"/>
              </a:ext>
            </a:extLst>
          </p:cNvPr>
          <p:cNvSpPr/>
          <p:nvPr/>
        </p:nvSpPr>
        <p:spPr>
          <a:xfrm>
            <a:off x="10219624" y="3559399"/>
            <a:ext cx="1213971" cy="682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err="1">
                <a:solidFill>
                  <a:prstClr val="white"/>
                </a:solidFill>
                <a:latin typeface="Calibri" panose="020F0502020204030204"/>
              </a:rPr>
              <a:t>PerfSonar</a:t>
            </a:r>
            <a:r>
              <a:rPr lang="en-US" sz="1800" dirty="0">
                <a:solidFill>
                  <a:prstClr val="white"/>
                </a:solidFill>
                <a:latin typeface="Calibri" panose="020F0502020204030204"/>
              </a:rPr>
              <a:t> (ICMP)</a:t>
            </a:r>
          </a:p>
        </p:txBody>
      </p:sp>
      <p:sp>
        <p:nvSpPr>
          <p:cNvPr id="9" name="Rectangle 8">
            <a:extLst>
              <a:ext uri="{FF2B5EF4-FFF2-40B4-BE49-F238E27FC236}">
                <a16:creationId xmlns:a16="http://schemas.microsoft.com/office/drawing/2014/main" id="{638B067F-E6C1-EB4F-90CF-05B4D33A2F85}"/>
              </a:ext>
            </a:extLst>
          </p:cNvPr>
          <p:cNvSpPr/>
          <p:nvPr/>
        </p:nvSpPr>
        <p:spPr>
          <a:xfrm>
            <a:off x="1726590" y="1521855"/>
            <a:ext cx="8401317" cy="703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Backend Data Store</a:t>
            </a:r>
          </a:p>
        </p:txBody>
      </p:sp>
      <p:sp>
        <p:nvSpPr>
          <p:cNvPr id="10" name="Rectangle 9">
            <a:extLst>
              <a:ext uri="{FF2B5EF4-FFF2-40B4-BE49-F238E27FC236}">
                <a16:creationId xmlns:a16="http://schemas.microsoft.com/office/drawing/2014/main" id="{572E8992-B080-924B-B18F-30B660ACF603}"/>
              </a:ext>
            </a:extLst>
          </p:cNvPr>
          <p:cNvSpPr/>
          <p:nvPr/>
        </p:nvSpPr>
        <p:spPr>
          <a:xfrm>
            <a:off x="6024865" y="4382834"/>
            <a:ext cx="1008433" cy="139091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Looking Glass</a:t>
            </a:r>
          </a:p>
        </p:txBody>
      </p:sp>
      <p:sp>
        <p:nvSpPr>
          <p:cNvPr id="11" name="Rectangle 10">
            <a:extLst>
              <a:ext uri="{FF2B5EF4-FFF2-40B4-BE49-F238E27FC236}">
                <a16:creationId xmlns:a16="http://schemas.microsoft.com/office/drawing/2014/main" id="{255A16B8-E887-DC44-8082-207C62CE8BCB}"/>
              </a:ext>
            </a:extLst>
          </p:cNvPr>
          <p:cNvSpPr/>
          <p:nvPr/>
        </p:nvSpPr>
        <p:spPr>
          <a:xfrm>
            <a:off x="2900967" y="4621371"/>
            <a:ext cx="77305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err="1">
                <a:solidFill>
                  <a:prstClr val="white"/>
                </a:solidFill>
                <a:latin typeface="Calibri" panose="020F0502020204030204"/>
              </a:rPr>
              <a:t>adjac</a:t>
            </a:r>
            <a:endParaRPr lang="en-US" sz="180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833F7389-2967-914C-B636-AA4C2EC91CF9}"/>
              </a:ext>
            </a:extLst>
          </p:cNvPr>
          <p:cNvSpPr/>
          <p:nvPr/>
        </p:nvSpPr>
        <p:spPr>
          <a:xfrm>
            <a:off x="3745607" y="462137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600" dirty="0">
                <a:solidFill>
                  <a:prstClr val="white"/>
                </a:solidFill>
                <a:latin typeface="Calibri" panose="020F0502020204030204"/>
              </a:rPr>
              <a:t>subnets</a:t>
            </a:r>
          </a:p>
        </p:txBody>
      </p:sp>
      <p:sp>
        <p:nvSpPr>
          <p:cNvPr id="13" name="Rectangle 12">
            <a:extLst>
              <a:ext uri="{FF2B5EF4-FFF2-40B4-BE49-F238E27FC236}">
                <a16:creationId xmlns:a16="http://schemas.microsoft.com/office/drawing/2014/main" id="{1405DF95-5C8B-3E47-909A-3D2E97E3A4C6}"/>
              </a:ext>
            </a:extLst>
          </p:cNvPr>
          <p:cNvSpPr/>
          <p:nvPr/>
        </p:nvSpPr>
        <p:spPr>
          <a:xfrm>
            <a:off x="4797622" y="4621371"/>
            <a:ext cx="74440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BGP input</a:t>
            </a:r>
          </a:p>
        </p:txBody>
      </p:sp>
      <p:cxnSp>
        <p:nvCxnSpPr>
          <p:cNvPr id="15" name="Straight Arrow Connector 14">
            <a:extLst>
              <a:ext uri="{FF2B5EF4-FFF2-40B4-BE49-F238E27FC236}">
                <a16:creationId xmlns:a16="http://schemas.microsoft.com/office/drawing/2014/main" id="{311B6290-55A9-354F-834C-2E1C3ED28F0A}"/>
              </a:ext>
            </a:extLst>
          </p:cNvPr>
          <p:cNvCxnSpPr>
            <a:cxnSpLocks/>
            <a:stCxn id="11" idx="0"/>
          </p:cNvCxnSpPr>
          <p:nvPr/>
        </p:nvCxnSpPr>
        <p:spPr>
          <a:xfrm flipV="1">
            <a:off x="3287493" y="4114803"/>
            <a:ext cx="914560" cy="50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2C284F2-FE08-8C44-A0A6-A3CC94C47792}"/>
              </a:ext>
            </a:extLst>
          </p:cNvPr>
          <p:cNvCxnSpPr>
            <a:cxnSpLocks/>
            <a:stCxn id="12" idx="0"/>
            <a:endCxn id="6" idx="2"/>
          </p:cNvCxnSpPr>
          <p:nvPr/>
        </p:nvCxnSpPr>
        <p:spPr>
          <a:xfrm flipV="1">
            <a:off x="4202807" y="4114802"/>
            <a:ext cx="242255" cy="50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A6A492D-D507-FA44-AEB7-7E3E476B128C}"/>
              </a:ext>
            </a:extLst>
          </p:cNvPr>
          <p:cNvCxnSpPr>
            <a:cxnSpLocks/>
            <a:stCxn id="13" idx="0"/>
          </p:cNvCxnSpPr>
          <p:nvPr/>
        </p:nvCxnSpPr>
        <p:spPr>
          <a:xfrm flipH="1" flipV="1">
            <a:off x="4797621" y="4114803"/>
            <a:ext cx="372204" cy="50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0338C9-FC11-634C-A1E8-7D0406E4E03B}"/>
              </a:ext>
            </a:extLst>
          </p:cNvPr>
          <p:cNvCxnSpPr>
            <a:cxnSpLocks/>
            <a:stCxn id="25" idx="0"/>
            <a:endCxn id="9" idx="2"/>
          </p:cNvCxnSpPr>
          <p:nvPr/>
        </p:nvCxnSpPr>
        <p:spPr>
          <a:xfrm flipV="1">
            <a:off x="4220861" y="2225364"/>
            <a:ext cx="1706387" cy="3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D11E86-30EB-3F46-829D-86E016B212D0}"/>
              </a:ext>
            </a:extLst>
          </p:cNvPr>
          <p:cNvCxnSpPr>
            <a:cxnSpLocks/>
          </p:cNvCxnSpPr>
          <p:nvPr/>
        </p:nvCxnSpPr>
        <p:spPr>
          <a:xfrm flipH="1" flipV="1">
            <a:off x="7160658" y="2257025"/>
            <a:ext cx="2550836" cy="30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B352B08-7533-184E-9077-95E990B14170}"/>
              </a:ext>
            </a:extLst>
          </p:cNvPr>
          <p:cNvSpPr/>
          <p:nvPr/>
        </p:nvSpPr>
        <p:spPr>
          <a:xfrm>
            <a:off x="8392642" y="4393843"/>
            <a:ext cx="1722101"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&lt;switch interface , </a:t>
            </a:r>
            <a:r>
              <a:rPr lang="en-US" sz="1800" dirty="0" err="1">
                <a:solidFill>
                  <a:prstClr val="white"/>
                </a:solidFill>
                <a:latin typeface="Calibri" panose="020F0502020204030204"/>
              </a:rPr>
              <a:t>pkt</a:t>
            </a:r>
            <a:r>
              <a:rPr lang="en-US" sz="1800" dirty="0">
                <a:solidFill>
                  <a:prstClr val="white"/>
                </a:solidFill>
                <a:latin typeface="Calibri" panose="020F0502020204030204"/>
              </a:rPr>
              <a:t> </a:t>
            </a:r>
            <a:r>
              <a:rPr lang="en-US" sz="1800" dirty="0" err="1">
                <a:solidFill>
                  <a:prstClr val="white"/>
                </a:solidFill>
                <a:latin typeface="Calibri" panose="020F0502020204030204"/>
              </a:rPr>
              <a:t>attr</a:t>
            </a:r>
            <a:r>
              <a:rPr lang="en-US" sz="1800" dirty="0">
                <a:solidFill>
                  <a:prstClr val="white"/>
                </a:solidFill>
                <a:latin typeface="Calibri" panose="020F0502020204030204"/>
              </a:rPr>
              <a:t>&gt;</a:t>
            </a:r>
          </a:p>
        </p:txBody>
      </p:sp>
      <p:cxnSp>
        <p:nvCxnSpPr>
          <p:cNvPr id="26" name="Straight Arrow Connector 25">
            <a:extLst>
              <a:ext uri="{FF2B5EF4-FFF2-40B4-BE49-F238E27FC236}">
                <a16:creationId xmlns:a16="http://schemas.microsoft.com/office/drawing/2014/main" id="{1E585D39-52D2-1545-841D-A940BEA1AFF8}"/>
              </a:ext>
            </a:extLst>
          </p:cNvPr>
          <p:cNvCxnSpPr>
            <a:stCxn id="24" idx="0"/>
          </p:cNvCxnSpPr>
          <p:nvPr/>
        </p:nvCxnSpPr>
        <p:spPr>
          <a:xfrm flipV="1">
            <a:off x="9253693" y="4140559"/>
            <a:ext cx="162820" cy="25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3574464-1082-4346-A79D-A29C0A73713A}"/>
              </a:ext>
            </a:extLst>
          </p:cNvPr>
          <p:cNvSpPr/>
          <p:nvPr/>
        </p:nvSpPr>
        <p:spPr>
          <a:xfrm>
            <a:off x="10219624" y="4383111"/>
            <a:ext cx="1213971"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&lt;</a:t>
            </a:r>
            <a:r>
              <a:rPr lang="en-US" sz="1800" dirty="0" err="1">
                <a:solidFill>
                  <a:prstClr val="white"/>
                </a:solidFill>
                <a:latin typeface="Calibri" panose="020F0502020204030204"/>
              </a:rPr>
              <a:t>src</a:t>
            </a:r>
            <a:r>
              <a:rPr lang="en-US" sz="1800" dirty="0">
                <a:solidFill>
                  <a:prstClr val="white"/>
                </a:solidFill>
                <a:latin typeface="Calibri" panose="020F0502020204030204"/>
              </a:rPr>
              <a:t>, </a:t>
            </a:r>
            <a:r>
              <a:rPr lang="en-US" sz="1800" dirty="0" err="1">
                <a:solidFill>
                  <a:prstClr val="white"/>
                </a:solidFill>
                <a:latin typeface="Calibri" panose="020F0502020204030204"/>
              </a:rPr>
              <a:t>dst</a:t>
            </a:r>
            <a:r>
              <a:rPr lang="en-US" sz="1800" dirty="0">
                <a:solidFill>
                  <a:prstClr val="white"/>
                </a:solidFill>
                <a:latin typeface="Calibri" panose="020F0502020204030204"/>
              </a:rPr>
              <a:t>, &lt;metric, </a:t>
            </a:r>
            <a:r>
              <a:rPr lang="en-US" sz="1800" dirty="0" err="1">
                <a:solidFill>
                  <a:prstClr val="white"/>
                </a:solidFill>
                <a:latin typeface="Calibri" panose="020F0502020204030204"/>
              </a:rPr>
              <a:t>val</a:t>
            </a:r>
            <a:r>
              <a:rPr lang="en-US" sz="1800" dirty="0">
                <a:solidFill>
                  <a:prstClr val="white"/>
                </a:solidFill>
                <a:latin typeface="Calibri" panose="020F0502020204030204"/>
              </a:rPr>
              <a:t>&gt;&gt;</a:t>
            </a:r>
          </a:p>
        </p:txBody>
      </p:sp>
      <p:sp>
        <p:nvSpPr>
          <p:cNvPr id="27" name="Rectangle 26">
            <a:extLst>
              <a:ext uri="{FF2B5EF4-FFF2-40B4-BE49-F238E27FC236}">
                <a16:creationId xmlns:a16="http://schemas.microsoft.com/office/drawing/2014/main" id="{834CD820-F994-CC4C-BE6E-D76C46AFBEF3}"/>
              </a:ext>
            </a:extLst>
          </p:cNvPr>
          <p:cNvSpPr/>
          <p:nvPr/>
        </p:nvSpPr>
        <p:spPr>
          <a:xfrm>
            <a:off x="7158063" y="4397859"/>
            <a:ext cx="866616"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P4</a:t>
            </a:r>
          </a:p>
        </p:txBody>
      </p:sp>
      <p:sp>
        <p:nvSpPr>
          <p:cNvPr id="28" name="Rectangle 27">
            <a:extLst>
              <a:ext uri="{FF2B5EF4-FFF2-40B4-BE49-F238E27FC236}">
                <a16:creationId xmlns:a16="http://schemas.microsoft.com/office/drawing/2014/main" id="{4CA082BD-0985-1C43-BD25-61A2E4C64C4A}"/>
              </a:ext>
            </a:extLst>
          </p:cNvPr>
          <p:cNvSpPr/>
          <p:nvPr/>
        </p:nvSpPr>
        <p:spPr>
          <a:xfrm>
            <a:off x="8385499" y="2850526"/>
            <a:ext cx="3014116" cy="57311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G2 snapshot</a:t>
            </a:r>
          </a:p>
        </p:txBody>
      </p:sp>
      <p:sp>
        <p:nvSpPr>
          <p:cNvPr id="25" name="Rectangle 24">
            <a:extLst>
              <a:ext uri="{FF2B5EF4-FFF2-40B4-BE49-F238E27FC236}">
                <a16:creationId xmlns:a16="http://schemas.microsoft.com/office/drawing/2014/main" id="{167D8546-BB9D-A84D-A8AD-B65AF230DB3C}"/>
              </a:ext>
            </a:extLst>
          </p:cNvPr>
          <p:cNvSpPr/>
          <p:nvPr/>
        </p:nvSpPr>
        <p:spPr>
          <a:xfrm>
            <a:off x="2862331" y="2566219"/>
            <a:ext cx="2717060" cy="417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dirty="0">
                <a:solidFill>
                  <a:srgbClr val="FF0000"/>
                </a:solidFill>
                <a:latin typeface="Calibri" panose="020F0502020204030204"/>
              </a:rPr>
              <a:t>Control Plane</a:t>
            </a:r>
          </a:p>
        </p:txBody>
      </p:sp>
      <p:sp>
        <p:nvSpPr>
          <p:cNvPr id="30" name="Rectangle 29">
            <a:extLst>
              <a:ext uri="{FF2B5EF4-FFF2-40B4-BE49-F238E27FC236}">
                <a16:creationId xmlns:a16="http://schemas.microsoft.com/office/drawing/2014/main" id="{2FF4F063-54E3-1D41-9243-FEEE4975D50A}"/>
              </a:ext>
            </a:extLst>
          </p:cNvPr>
          <p:cNvSpPr/>
          <p:nvPr/>
        </p:nvSpPr>
        <p:spPr>
          <a:xfrm>
            <a:off x="5818090" y="2566220"/>
            <a:ext cx="2343429" cy="417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dirty="0">
                <a:solidFill>
                  <a:srgbClr val="FF0000"/>
                </a:solidFill>
                <a:latin typeface="Calibri" panose="020F0502020204030204"/>
              </a:rPr>
              <a:t>Data Plane Control: FIB</a:t>
            </a:r>
          </a:p>
        </p:txBody>
      </p:sp>
      <p:sp>
        <p:nvSpPr>
          <p:cNvPr id="32" name="Rectangle 31">
            <a:extLst>
              <a:ext uri="{FF2B5EF4-FFF2-40B4-BE49-F238E27FC236}">
                <a16:creationId xmlns:a16="http://schemas.microsoft.com/office/drawing/2014/main" id="{EDFD500E-5E37-6042-B9A5-3AABA3972FDA}"/>
              </a:ext>
            </a:extLst>
          </p:cNvPr>
          <p:cNvSpPr/>
          <p:nvPr/>
        </p:nvSpPr>
        <p:spPr>
          <a:xfrm>
            <a:off x="8275617" y="2566220"/>
            <a:ext cx="3619807" cy="417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dirty="0">
                <a:solidFill>
                  <a:srgbClr val="FF0000"/>
                </a:solidFill>
                <a:latin typeface="Calibri" panose="020F0502020204030204"/>
              </a:rPr>
              <a:t>Data Plane Data: Sample</a:t>
            </a:r>
          </a:p>
        </p:txBody>
      </p:sp>
      <p:cxnSp>
        <p:nvCxnSpPr>
          <p:cNvPr id="33" name="Straight Arrow Connector 32">
            <a:extLst>
              <a:ext uri="{FF2B5EF4-FFF2-40B4-BE49-F238E27FC236}">
                <a16:creationId xmlns:a16="http://schemas.microsoft.com/office/drawing/2014/main" id="{B4E10DCB-CDC7-4A45-B3DE-E64ABDDB205B}"/>
              </a:ext>
            </a:extLst>
          </p:cNvPr>
          <p:cNvCxnSpPr>
            <a:cxnSpLocks/>
            <a:stCxn id="30" idx="0"/>
          </p:cNvCxnSpPr>
          <p:nvPr/>
        </p:nvCxnSpPr>
        <p:spPr>
          <a:xfrm flipH="1" flipV="1">
            <a:off x="6412676" y="2225364"/>
            <a:ext cx="577129" cy="3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D1AAF61-6BE3-C542-900D-CF7748083BA7}"/>
              </a:ext>
            </a:extLst>
          </p:cNvPr>
          <p:cNvSpPr>
            <a:spLocks noGrp="1"/>
          </p:cNvSpPr>
          <p:nvPr>
            <p:ph type="sldNum" sz="quarter" idx="12"/>
          </p:nvPr>
        </p:nvSpPr>
        <p:spPr/>
        <p:txBody>
          <a:bodyPr/>
          <a:lstStyle/>
          <a:p>
            <a:pPr defTabSz="914377"/>
            <a:fld id="{C486A940-7C7B-1E48-A259-ED7E53B3A40C}" type="slidenum">
              <a:rPr lang="en-US" kern="1200">
                <a:solidFill>
                  <a:prstClr val="black">
                    <a:tint val="75000"/>
                  </a:prstClr>
                </a:solidFill>
                <a:latin typeface="Calibri" panose="020F0502020204030204"/>
                <a:ea typeface="+mn-ea"/>
                <a:cs typeface="+mn-cs"/>
              </a:rPr>
              <a:pPr defTabSz="914377"/>
              <a:t>23</a:t>
            </a:fld>
            <a:endParaRPr lang="en-US" kern="1200">
              <a:solidFill>
                <a:prstClr val="black">
                  <a:tint val="75000"/>
                </a:prstClr>
              </a:solidFill>
              <a:latin typeface="Calibri" panose="020F0502020204030204"/>
              <a:ea typeface="+mn-ea"/>
              <a:cs typeface="+mn-cs"/>
            </a:endParaRPr>
          </a:p>
        </p:txBody>
      </p:sp>
      <p:sp>
        <p:nvSpPr>
          <p:cNvPr id="34" name="Rectangle 33">
            <a:extLst>
              <a:ext uri="{FF2B5EF4-FFF2-40B4-BE49-F238E27FC236}">
                <a16:creationId xmlns:a16="http://schemas.microsoft.com/office/drawing/2014/main" id="{B5D24D5B-29B8-2D42-82C5-75FF4A0EFDA2}"/>
              </a:ext>
            </a:extLst>
          </p:cNvPr>
          <p:cNvSpPr/>
          <p:nvPr/>
        </p:nvSpPr>
        <p:spPr>
          <a:xfrm rot="5400000">
            <a:off x="10217196" y="4159920"/>
            <a:ext cx="2923227" cy="3301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a:solidFill>
                  <a:prstClr val="white"/>
                </a:solidFill>
                <a:latin typeface="Calibri" panose="020F0502020204030204"/>
              </a:rPr>
              <a:t>Equivalent Class</a:t>
            </a:r>
          </a:p>
        </p:txBody>
      </p:sp>
      <p:sp>
        <p:nvSpPr>
          <p:cNvPr id="39" name="Rectangle 38">
            <a:extLst>
              <a:ext uri="{FF2B5EF4-FFF2-40B4-BE49-F238E27FC236}">
                <a16:creationId xmlns:a16="http://schemas.microsoft.com/office/drawing/2014/main" id="{C28F5413-2789-1D4F-8DF5-9EDFC40CD426}"/>
              </a:ext>
            </a:extLst>
          </p:cNvPr>
          <p:cNvSpPr/>
          <p:nvPr/>
        </p:nvSpPr>
        <p:spPr>
          <a:xfrm>
            <a:off x="54070" y="2566219"/>
            <a:ext cx="2717060" cy="417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dirty="0">
                <a:solidFill>
                  <a:srgbClr val="FF0000"/>
                </a:solidFill>
                <a:latin typeface="Calibri" panose="020F0502020204030204"/>
              </a:rPr>
              <a:t>Other Sources</a:t>
            </a:r>
          </a:p>
        </p:txBody>
      </p:sp>
      <p:sp>
        <p:nvSpPr>
          <p:cNvPr id="40" name="Rectangle 39">
            <a:extLst>
              <a:ext uri="{FF2B5EF4-FFF2-40B4-BE49-F238E27FC236}">
                <a16:creationId xmlns:a16="http://schemas.microsoft.com/office/drawing/2014/main" id="{21D9C976-8F14-0F4E-BE36-3F7D6564B3E4}"/>
              </a:ext>
            </a:extLst>
          </p:cNvPr>
          <p:cNvSpPr/>
          <p:nvPr/>
        </p:nvSpPr>
        <p:spPr>
          <a:xfrm>
            <a:off x="1564101" y="2777265"/>
            <a:ext cx="908099" cy="315253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dirty="0" err="1">
                <a:solidFill>
                  <a:prstClr val="white"/>
                </a:solidFill>
                <a:latin typeface="Calibri" panose="020F0502020204030204"/>
              </a:rPr>
              <a:t>GeoIP</a:t>
            </a:r>
            <a:endParaRPr lang="en-US" sz="1800"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8A582DC2-560E-DD4E-9763-143FFE22313A}"/>
              </a:ext>
            </a:extLst>
          </p:cNvPr>
          <p:cNvSpPr/>
          <p:nvPr/>
        </p:nvSpPr>
        <p:spPr>
          <a:xfrm>
            <a:off x="1978658" y="48833"/>
            <a:ext cx="8273547" cy="379591"/>
          </a:xfrm>
          <a:prstGeom prst="rect">
            <a:avLst/>
          </a:prstGeom>
        </p:spPr>
        <p:txBody>
          <a:bodyPr wrap="none">
            <a:spAutoFit/>
          </a:bodyPr>
          <a:lstStyle/>
          <a:p>
            <a:pPr algn="ctr"/>
            <a:r>
              <a:rPr lang="en-US" sz="2800" dirty="0"/>
              <a:t>Visibility Implementation Architecture and Design Space (Individual Network)</a:t>
            </a:r>
          </a:p>
        </p:txBody>
      </p:sp>
      <p:cxnSp>
        <p:nvCxnSpPr>
          <p:cNvPr id="35" name="Straight Arrow Connector 34">
            <a:extLst>
              <a:ext uri="{FF2B5EF4-FFF2-40B4-BE49-F238E27FC236}">
                <a16:creationId xmlns:a16="http://schemas.microsoft.com/office/drawing/2014/main" id="{CFC7F4B8-7594-1B47-AA10-CA986A0CDAFD}"/>
              </a:ext>
            </a:extLst>
          </p:cNvPr>
          <p:cNvCxnSpPr>
            <a:cxnSpLocks/>
          </p:cNvCxnSpPr>
          <p:nvPr/>
        </p:nvCxnSpPr>
        <p:spPr>
          <a:xfrm flipV="1">
            <a:off x="1629830" y="2257025"/>
            <a:ext cx="3092353" cy="325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440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7"/>
          <p:cNvSpPr txBox="1">
            <a:spLocks noGrp="1"/>
          </p:cNvSpPr>
          <p:nvPr>
            <p:ph type="title"/>
          </p:nvPr>
        </p:nvSpPr>
        <p:spPr>
          <a:xfrm>
            <a:off x="838200" y="365125"/>
            <a:ext cx="10515600" cy="1325563"/>
          </a:xfrm>
          <a:prstGeom prst="rect">
            <a:avLst/>
          </a:prstGeom>
          <a:noFill/>
          <a:ln>
            <a:noFill/>
          </a:ln>
        </p:spPr>
        <p:txBody>
          <a:bodyPr spcFirstLastPara="1" vert="horz" wrap="square" lIns="91425" tIns="45700" rIns="91425" bIns="45700" numCol="1" anchor="ctr" anchorCtr="0" compatLnSpc="1">
            <a:prstTxWarp prst="textNoShape">
              <a:avLst/>
            </a:prstTxWarp>
            <a:normAutofit/>
          </a:bodyPr>
          <a:lstStyle/>
          <a:p>
            <a:pPr>
              <a:lnSpc>
                <a:spcPct val="90000"/>
              </a:lnSpc>
              <a:buSzPts val="4400"/>
            </a:pPr>
            <a:r>
              <a:rPr lang="en-US" dirty="0"/>
              <a:t>Visibility through FIB/LG Driven Implementation</a:t>
            </a:r>
            <a:endParaRPr dirty="0"/>
          </a:p>
        </p:txBody>
      </p:sp>
      <p:pic>
        <p:nvPicPr>
          <p:cNvPr id="1535" name="Google Shape;1535;p7"/>
          <p:cNvPicPr preferRelativeResize="0"/>
          <p:nvPr/>
        </p:nvPicPr>
        <p:blipFill rotWithShape="1">
          <a:blip r:embed="rId3">
            <a:alphaModFix/>
          </a:blip>
          <a:srcRect/>
          <a:stretch/>
        </p:blipFill>
        <p:spPr>
          <a:xfrm>
            <a:off x="3384588" y="4833865"/>
            <a:ext cx="5512707" cy="1877551"/>
          </a:xfrm>
          <a:prstGeom prst="rect">
            <a:avLst/>
          </a:prstGeom>
          <a:noFill/>
          <a:ln>
            <a:noFill/>
          </a:ln>
        </p:spPr>
      </p:pic>
      <p:sp>
        <p:nvSpPr>
          <p:cNvPr id="1536" name="Google Shape;1536;p7"/>
          <p:cNvSpPr txBox="1"/>
          <p:nvPr/>
        </p:nvSpPr>
        <p:spPr>
          <a:xfrm>
            <a:off x="3294704" y="4425680"/>
            <a:ext cx="4941600"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FIB Retrieval (LG; deployment at CERN and GEANT)</a:t>
            </a:r>
            <a:endParaRPr sz="1400"/>
          </a:p>
        </p:txBody>
      </p:sp>
      <p:sp>
        <p:nvSpPr>
          <p:cNvPr id="1537" name="Google Shape;1537;p7"/>
          <p:cNvSpPr txBox="1">
            <a:spLocks noGrp="1"/>
          </p:cNvSpPr>
          <p:nvPr>
            <p:ph type="sldNum" idx="12"/>
          </p:nvPr>
        </p:nvSpPr>
        <p:spPr>
          <a:xfrm>
            <a:off x="9376556" y="6460166"/>
            <a:ext cx="2743200" cy="365125"/>
          </a:xfrm>
          <a:prstGeom prst="rect">
            <a:avLst/>
          </a:prstGeom>
          <a:noFill/>
          <a:ln>
            <a:noFill/>
          </a:ln>
        </p:spPr>
        <p:txBody>
          <a:bodyPr spcFirstLastPara="1" wrap="square" lIns="91425" tIns="45700" rIns="91425" bIns="45700" anchor="ctr" anchorCtr="0">
            <a:noAutofit/>
          </a:bodyPr>
          <a:lstStyle/>
          <a:p>
            <a:pPr>
              <a:buSzPts val="1200"/>
            </a:pPr>
            <a:fld id="{00000000-1234-1234-1234-123412341234}" type="slidenum">
              <a:rPr lang="en-US">
                <a:solidFill>
                  <a:schemeClr val="dk1"/>
                </a:solidFill>
                <a:latin typeface="Calibri"/>
                <a:ea typeface="Calibri"/>
                <a:cs typeface="Calibri"/>
                <a:sym typeface="Calibri"/>
              </a:rPr>
              <a:pPr>
                <a:buSzPts val="1200"/>
              </a:pPr>
              <a:t>24</a:t>
            </a:fld>
            <a:endParaRPr>
              <a:solidFill>
                <a:schemeClr val="dk1"/>
              </a:solidFill>
              <a:latin typeface="Calibri"/>
              <a:ea typeface="Calibri"/>
              <a:cs typeface="Calibri"/>
              <a:sym typeface="Calibri"/>
            </a:endParaRPr>
          </a:p>
        </p:txBody>
      </p:sp>
      <p:pic>
        <p:nvPicPr>
          <p:cNvPr id="1538" name="Google Shape;1538;p7"/>
          <p:cNvPicPr preferRelativeResize="0"/>
          <p:nvPr/>
        </p:nvPicPr>
        <p:blipFill rotWithShape="1">
          <a:blip r:embed="rId4">
            <a:alphaModFix/>
          </a:blip>
          <a:srcRect/>
          <a:stretch/>
        </p:blipFill>
        <p:spPr>
          <a:xfrm>
            <a:off x="7749200" y="1973739"/>
            <a:ext cx="3372811" cy="2253299"/>
          </a:xfrm>
          <a:prstGeom prst="rect">
            <a:avLst/>
          </a:prstGeom>
          <a:noFill/>
          <a:ln>
            <a:noFill/>
          </a:ln>
        </p:spPr>
      </p:pic>
      <p:sp>
        <p:nvSpPr>
          <p:cNvPr id="1539" name="Google Shape;1539;p7"/>
          <p:cNvSpPr txBox="1"/>
          <p:nvPr/>
        </p:nvSpPr>
        <p:spPr>
          <a:xfrm>
            <a:off x="6679201" y="1524126"/>
            <a:ext cx="5512800"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Response Example  (ECS with path vector extension)</a:t>
            </a:r>
            <a:endParaRPr sz="1400"/>
          </a:p>
        </p:txBody>
      </p:sp>
      <p:pic>
        <p:nvPicPr>
          <p:cNvPr id="1540" name="Google Shape;1540;p7"/>
          <p:cNvPicPr preferRelativeResize="0"/>
          <p:nvPr/>
        </p:nvPicPr>
        <p:blipFill>
          <a:blip r:embed="rId5">
            <a:alphaModFix/>
          </a:blip>
          <a:stretch>
            <a:fillRect/>
          </a:stretch>
        </p:blipFill>
        <p:spPr>
          <a:xfrm>
            <a:off x="1636849" y="1986087"/>
            <a:ext cx="3902075" cy="2253300"/>
          </a:xfrm>
          <a:prstGeom prst="rect">
            <a:avLst/>
          </a:prstGeom>
          <a:noFill/>
          <a:ln>
            <a:noFill/>
          </a:ln>
        </p:spPr>
      </p:pic>
      <p:sp>
        <p:nvSpPr>
          <p:cNvPr id="1541" name="Google Shape;1541;p7"/>
          <p:cNvSpPr txBox="1"/>
          <p:nvPr/>
        </p:nvSpPr>
        <p:spPr>
          <a:xfrm>
            <a:off x="1117079" y="1548818"/>
            <a:ext cx="4941600"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Query Example  (ECS with path vector extension)</a:t>
            </a:r>
            <a:endParaRPr sz="1400"/>
          </a:p>
        </p:txBody>
      </p:sp>
      <p:cxnSp>
        <p:nvCxnSpPr>
          <p:cNvPr id="1542" name="Google Shape;1542;p7"/>
          <p:cNvCxnSpPr/>
          <p:nvPr/>
        </p:nvCxnSpPr>
        <p:spPr>
          <a:xfrm>
            <a:off x="39700" y="4307351"/>
            <a:ext cx="12118200" cy="49500"/>
          </a:xfrm>
          <a:prstGeom prst="straightConnector1">
            <a:avLst/>
          </a:prstGeom>
          <a:noFill/>
          <a:ln w="9525" cap="flat" cmpd="sng">
            <a:solidFill>
              <a:schemeClr val="dk2"/>
            </a:solidFill>
            <a:prstDash val="dash"/>
            <a:round/>
            <a:headEnd type="none" w="med" len="med"/>
            <a:tailEnd type="none" w="med" len="med"/>
          </a:ln>
        </p:spPr>
      </p:cxnSp>
      <p:sp>
        <p:nvSpPr>
          <p:cNvPr id="1543" name="Google Shape;1543;p7"/>
          <p:cNvSpPr txBox="1"/>
          <p:nvPr/>
        </p:nvSpPr>
        <p:spPr>
          <a:xfrm>
            <a:off x="625251" y="5289900"/>
            <a:ext cx="1697100" cy="328265"/>
          </a:xfrm>
          <a:prstGeom prst="rect">
            <a:avLst/>
          </a:prstGeom>
          <a:noFill/>
          <a:ln>
            <a:noFill/>
          </a:ln>
        </p:spPr>
        <p:txBody>
          <a:bodyPr spcFirstLastPara="1" wrap="square" lIns="91425" tIns="91425" rIns="91425" bIns="91425" anchor="t" anchorCtr="0">
            <a:spAutoFit/>
          </a:bodyPr>
          <a:lstStyle/>
          <a:p>
            <a:r>
              <a:rPr lang="en-US" sz="1400">
                <a:latin typeface="Calibri"/>
                <a:ea typeface="Calibri"/>
                <a:cs typeface="Calibri"/>
                <a:sym typeface="Calibri"/>
              </a:rPr>
              <a:t>Implementation</a:t>
            </a:r>
            <a:endParaRPr sz="1400">
              <a:latin typeface="Calibri"/>
              <a:ea typeface="Calibri"/>
              <a:cs typeface="Calibri"/>
              <a:sym typeface="Calibri"/>
            </a:endParaRPr>
          </a:p>
        </p:txBody>
      </p:sp>
      <p:sp>
        <p:nvSpPr>
          <p:cNvPr id="1544" name="Google Shape;1544;p7"/>
          <p:cNvSpPr txBox="1"/>
          <p:nvPr/>
        </p:nvSpPr>
        <p:spPr>
          <a:xfrm>
            <a:off x="1" y="2798926"/>
            <a:ext cx="1697100" cy="328265"/>
          </a:xfrm>
          <a:prstGeom prst="rect">
            <a:avLst/>
          </a:prstGeom>
          <a:noFill/>
          <a:ln>
            <a:noFill/>
          </a:ln>
        </p:spPr>
        <p:txBody>
          <a:bodyPr spcFirstLastPara="1" wrap="square" lIns="91425" tIns="91425" rIns="91425" bIns="91425" anchor="t" anchorCtr="0">
            <a:spAutoFit/>
          </a:bodyPr>
          <a:lstStyle/>
          <a:p>
            <a:r>
              <a:rPr lang="en-US" sz="1400">
                <a:latin typeface="Calibri"/>
                <a:ea typeface="Calibri"/>
                <a:cs typeface="Calibri"/>
                <a:sym typeface="Calibri"/>
              </a:rPr>
              <a:t>Query/Response</a:t>
            </a:r>
            <a:endParaRPr sz="1400">
              <a:latin typeface="Calibri"/>
              <a:ea typeface="Calibri"/>
              <a:cs typeface="Calibri"/>
              <a:sym typeface="Calibri"/>
            </a:endParaRPr>
          </a:p>
        </p:txBody>
      </p:sp>
      <p:sp>
        <p:nvSpPr>
          <p:cNvPr id="2" name="Rectangle 1">
            <a:extLst>
              <a:ext uri="{FF2B5EF4-FFF2-40B4-BE49-F238E27FC236}">
                <a16:creationId xmlns:a16="http://schemas.microsoft.com/office/drawing/2014/main" id="{FDAFD0E6-EC9F-6A4B-A831-9E8704106709}"/>
              </a:ext>
            </a:extLst>
          </p:cNvPr>
          <p:cNvSpPr/>
          <p:nvPr/>
        </p:nvSpPr>
        <p:spPr>
          <a:xfrm>
            <a:off x="9376556" y="6306616"/>
            <a:ext cx="2465740" cy="420628"/>
          </a:xfrm>
          <a:prstGeom prst="rect">
            <a:avLst/>
          </a:prstGeom>
        </p:spPr>
        <p:txBody>
          <a:bodyPr wrap="none">
            <a:spAutoFit/>
          </a:bodyPr>
          <a:lstStyle/>
          <a:p>
            <a:r>
              <a:rPr lang="en" sz="3200" dirty="0"/>
              <a:t>Jensen/Kai/Lauren</a:t>
            </a:r>
            <a:endParaRPr lang="en-US" sz="3200" dirty="0"/>
          </a:p>
        </p:txBody>
      </p:sp>
    </p:spTree>
    <p:extLst>
      <p:ext uri="{BB962C8B-B14F-4D97-AF65-F5344CB8AC3E}">
        <p14:creationId xmlns:p14="http://schemas.microsoft.com/office/powerpoint/2010/main" val="3350463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g183d8b967d8_9_0"/>
          <p:cNvSpPr txBox="1">
            <a:spLocks noGrp="1"/>
          </p:cNvSpPr>
          <p:nvPr>
            <p:ph type="title"/>
          </p:nvPr>
        </p:nvSpPr>
        <p:spPr>
          <a:xfrm>
            <a:off x="838200" y="365126"/>
            <a:ext cx="11068792" cy="1325700"/>
          </a:xfrm>
          <a:prstGeom prst="rect">
            <a:avLst/>
          </a:prstGeom>
          <a:noFill/>
          <a:ln>
            <a:noFill/>
          </a:ln>
        </p:spPr>
        <p:txBody>
          <a:bodyPr spcFirstLastPara="1" vert="horz" wrap="square" lIns="91425" tIns="45700" rIns="91425" bIns="45700" numCol="1" anchor="ctr" anchorCtr="0" compatLnSpc="1">
            <a:prstTxWarp prst="textNoShape">
              <a:avLst/>
            </a:prstTxWarp>
            <a:normAutofit/>
          </a:bodyPr>
          <a:lstStyle/>
          <a:p>
            <a:pPr>
              <a:lnSpc>
                <a:spcPct val="90000"/>
              </a:lnSpc>
              <a:buSzPts val="4400"/>
            </a:pPr>
            <a:r>
              <a:rPr lang="en-US" sz="3200" dirty="0"/>
              <a:t>Visibility through Data Path Sampling Driven Implementation</a:t>
            </a:r>
            <a:endParaRPr sz="3200" dirty="0"/>
          </a:p>
        </p:txBody>
      </p:sp>
      <p:pic>
        <p:nvPicPr>
          <p:cNvPr id="1550" name="Google Shape;1550;g183d8b967d8_9_0"/>
          <p:cNvPicPr preferRelativeResize="0"/>
          <p:nvPr/>
        </p:nvPicPr>
        <p:blipFill rotWithShape="1">
          <a:blip r:embed="rId3">
            <a:alphaModFix/>
          </a:blip>
          <a:srcRect/>
          <a:stretch/>
        </p:blipFill>
        <p:spPr>
          <a:xfrm>
            <a:off x="838201" y="2921053"/>
            <a:ext cx="6239567" cy="2848679"/>
          </a:xfrm>
          <a:prstGeom prst="rect">
            <a:avLst/>
          </a:prstGeom>
          <a:noFill/>
          <a:ln>
            <a:noFill/>
          </a:ln>
        </p:spPr>
      </p:pic>
      <p:sp>
        <p:nvSpPr>
          <p:cNvPr id="1551" name="Google Shape;1551;g183d8b967d8_9_0"/>
          <p:cNvSpPr txBox="1"/>
          <p:nvPr/>
        </p:nvSpPr>
        <p:spPr>
          <a:xfrm>
            <a:off x="1022215" y="1923364"/>
            <a:ext cx="8878800"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DP Sampling + Equivalent Class (Deployment at NRP)</a:t>
            </a:r>
            <a:endParaRPr sz="1400"/>
          </a:p>
        </p:txBody>
      </p:sp>
      <p:sp>
        <p:nvSpPr>
          <p:cNvPr id="1552" name="Google Shape;1552;g183d8b967d8_9_0"/>
          <p:cNvSpPr txBox="1">
            <a:spLocks noGrp="1"/>
          </p:cNvSpPr>
          <p:nvPr>
            <p:ph type="sldNum" idx="12"/>
          </p:nvPr>
        </p:nvSpPr>
        <p:spPr>
          <a:xfrm>
            <a:off x="9376556" y="6460166"/>
            <a:ext cx="2743200" cy="365100"/>
          </a:xfrm>
          <a:prstGeom prst="rect">
            <a:avLst/>
          </a:prstGeom>
          <a:noFill/>
          <a:ln>
            <a:noFill/>
          </a:ln>
        </p:spPr>
        <p:txBody>
          <a:bodyPr spcFirstLastPara="1" wrap="square" lIns="91425" tIns="45700" rIns="91425" bIns="45700" anchor="ctr" anchorCtr="0">
            <a:noAutofit/>
          </a:bodyPr>
          <a:lstStyle/>
          <a:p>
            <a:pPr>
              <a:buSzPts val="1200"/>
            </a:pPr>
            <a:fld id="{00000000-1234-1234-1234-123412341234}" type="slidenum">
              <a:rPr lang="en-US">
                <a:solidFill>
                  <a:schemeClr val="dk1"/>
                </a:solidFill>
                <a:latin typeface="Calibri"/>
                <a:ea typeface="Calibri"/>
                <a:cs typeface="Calibri"/>
                <a:sym typeface="Calibri"/>
              </a:rPr>
              <a:pPr>
                <a:buSzPts val="1200"/>
              </a:pPr>
              <a:t>25</a:t>
            </a:fld>
            <a:endParaRPr>
              <a:solidFill>
                <a:schemeClr val="dk1"/>
              </a:solidFill>
              <a:latin typeface="Calibri"/>
              <a:ea typeface="Calibri"/>
              <a:cs typeface="Calibri"/>
              <a:sym typeface="Calibri"/>
            </a:endParaRPr>
          </a:p>
        </p:txBody>
      </p:sp>
      <p:pic>
        <p:nvPicPr>
          <p:cNvPr id="1553" name="Google Shape;1553;g183d8b967d8_9_0"/>
          <p:cNvPicPr preferRelativeResize="0"/>
          <p:nvPr/>
        </p:nvPicPr>
        <p:blipFill rotWithShape="1">
          <a:blip r:embed="rId4">
            <a:alphaModFix/>
          </a:blip>
          <a:srcRect/>
          <a:stretch/>
        </p:blipFill>
        <p:spPr>
          <a:xfrm>
            <a:off x="7381616" y="2525209"/>
            <a:ext cx="3900173" cy="3521217"/>
          </a:xfrm>
          <a:prstGeom prst="rect">
            <a:avLst/>
          </a:prstGeom>
          <a:noFill/>
          <a:ln>
            <a:noFill/>
          </a:ln>
        </p:spPr>
      </p:pic>
      <p:sp>
        <p:nvSpPr>
          <p:cNvPr id="7" name="Rectangle 6">
            <a:extLst>
              <a:ext uri="{FF2B5EF4-FFF2-40B4-BE49-F238E27FC236}">
                <a16:creationId xmlns:a16="http://schemas.microsoft.com/office/drawing/2014/main" id="{C4AA9D40-AFE4-4F4E-8218-1096BA2A92A2}"/>
              </a:ext>
            </a:extLst>
          </p:cNvPr>
          <p:cNvSpPr/>
          <p:nvPr/>
        </p:nvSpPr>
        <p:spPr>
          <a:xfrm>
            <a:off x="8355347" y="6278979"/>
            <a:ext cx="3256020" cy="420628"/>
          </a:xfrm>
          <a:prstGeom prst="rect">
            <a:avLst/>
          </a:prstGeom>
        </p:spPr>
        <p:txBody>
          <a:bodyPr wrap="none">
            <a:spAutoFit/>
          </a:bodyPr>
          <a:lstStyle/>
          <a:p>
            <a:r>
              <a:rPr lang="en" sz="3200" dirty="0"/>
              <a:t>Jensen/Kai/Lauren/Sruthi</a:t>
            </a:r>
            <a:endParaRPr lang="en-US" sz="3200" dirty="0"/>
          </a:p>
        </p:txBody>
      </p:sp>
    </p:spTree>
    <p:extLst>
      <p:ext uri="{BB962C8B-B14F-4D97-AF65-F5344CB8AC3E}">
        <p14:creationId xmlns:p14="http://schemas.microsoft.com/office/powerpoint/2010/main" val="2971021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lgn="l"/>
            <a:r>
              <a:rPr lang="en"/>
              <a:t>Outline</a:t>
            </a:r>
            <a:endParaRPr/>
          </a:p>
        </p:txBody>
      </p:sp>
      <p:sp>
        <p:nvSpPr>
          <p:cNvPr id="73" name="Google Shape;73;p15"/>
          <p:cNvSpPr txBox="1">
            <a:spLocks noGrp="1"/>
          </p:cNvSpPr>
          <p:nvPr>
            <p:ph type="body" idx="1"/>
          </p:nvPr>
        </p:nvSpPr>
        <p:spPr>
          <a:xfrm>
            <a:off x="415600" y="1536633"/>
            <a:ext cx="10715537" cy="3888000"/>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 dirty="0"/>
              <a:t>Motivation</a:t>
            </a:r>
            <a:endParaRPr dirty="0"/>
          </a:p>
          <a:p>
            <a:r>
              <a:rPr lang="en" dirty="0"/>
              <a:t>ALTO/TCN for FTS Transport Sc</a:t>
            </a:r>
            <a:r>
              <a:rPr lang="en-US" dirty="0"/>
              <a:t>he</a:t>
            </a:r>
            <a:r>
              <a:rPr lang="en" dirty="0" err="1"/>
              <a:t>duling</a:t>
            </a:r>
            <a:endParaRPr lang="en-US" dirty="0"/>
          </a:p>
          <a:p>
            <a:r>
              <a:rPr lang="en-US" dirty="0"/>
              <a:t>ALTO/TCN Visibility Design and Implementation</a:t>
            </a:r>
          </a:p>
          <a:p>
            <a:r>
              <a:rPr lang="en-US" dirty="0"/>
              <a:t>ALTO/TCN for </a:t>
            </a:r>
            <a:r>
              <a:rPr lang="en-US" dirty="0" err="1"/>
              <a:t>Rucio</a:t>
            </a:r>
            <a:r>
              <a:rPr lang="en-US" dirty="0"/>
              <a:t> Data Selection</a:t>
            </a:r>
            <a:endParaRPr lang="en" dirty="0"/>
          </a:p>
        </p:txBody>
      </p:sp>
      <p:sp>
        <p:nvSpPr>
          <p:cNvPr id="74" name="Google Shape;74;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26</a:t>
            </a:fld>
            <a:endParaRPr/>
          </a:p>
        </p:txBody>
      </p:sp>
      <p:sp>
        <p:nvSpPr>
          <p:cNvPr id="75" name="Google Shape;75;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26</a:t>
            </a:fld>
            <a:endParaRPr dirty="0"/>
          </a:p>
        </p:txBody>
      </p:sp>
    </p:spTree>
    <p:extLst>
      <p:ext uri="{BB962C8B-B14F-4D97-AF65-F5344CB8AC3E}">
        <p14:creationId xmlns:p14="http://schemas.microsoft.com/office/powerpoint/2010/main" val="3655567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g183d8b967d8_7_0"/>
          <p:cNvSpPr txBox="1">
            <a:spLocks noGrp="1"/>
          </p:cNvSpPr>
          <p:nvPr>
            <p:ph type="title"/>
          </p:nvPr>
        </p:nvSpPr>
        <p:spPr>
          <a:xfrm>
            <a:off x="311900" y="365126"/>
            <a:ext cx="11590800" cy="1325700"/>
          </a:xfrm>
          <a:prstGeom prst="rect">
            <a:avLst/>
          </a:prstGeom>
          <a:noFill/>
          <a:ln>
            <a:noFill/>
          </a:ln>
        </p:spPr>
        <p:txBody>
          <a:bodyPr spcFirstLastPara="1" vert="horz" wrap="square" lIns="91425" tIns="45700" rIns="91425" bIns="45700" numCol="1" anchor="ctr" anchorCtr="0" compatLnSpc="1">
            <a:prstTxWarp prst="textNoShape">
              <a:avLst/>
            </a:prstTxWarp>
            <a:normAutofit/>
          </a:bodyPr>
          <a:lstStyle/>
          <a:p>
            <a:pPr>
              <a:lnSpc>
                <a:spcPct val="90000"/>
              </a:lnSpc>
              <a:buSzPts val="1800"/>
            </a:pPr>
            <a:r>
              <a:rPr lang="en-US" dirty="0"/>
              <a:t>ALTO/TCN + </a:t>
            </a:r>
            <a:r>
              <a:rPr lang="en-US" dirty="0" err="1"/>
              <a:t>Rucio</a:t>
            </a:r>
            <a:r>
              <a:rPr lang="en-US" dirty="0"/>
              <a:t>: Sorting Replicas with Network-State Sorting Expression</a:t>
            </a:r>
            <a:endParaRPr dirty="0"/>
          </a:p>
        </p:txBody>
      </p:sp>
      <p:sp>
        <p:nvSpPr>
          <p:cNvPr id="1574" name="Google Shape;1574;g183d8b967d8_7_0"/>
          <p:cNvSpPr txBox="1"/>
          <p:nvPr/>
        </p:nvSpPr>
        <p:spPr>
          <a:xfrm>
            <a:off x="311900" y="1527875"/>
            <a:ext cx="4817147" cy="884314"/>
          </a:xfrm>
          <a:prstGeom prst="rect">
            <a:avLst/>
          </a:prstGeom>
          <a:noFill/>
          <a:ln>
            <a:noFill/>
          </a:ln>
        </p:spPr>
        <p:txBody>
          <a:bodyPr spcFirstLastPara="1" wrap="square" lIns="91425" tIns="91425" rIns="91425" bIns="91425" anchor="t" anchorCtr="0">
            <a:spAutoFit/>
          </a:bodyPr>
          <a:lstStyle/>
          <a:p>
            <a:pPr>
              <a:lnSpc>
                <a:spcPct val="90000"/>
              </a:lnSpc>
              <a:spcBef>
                <a:spcPts val="1000"/>
              </a:spcBef>
              <a:buSzPts val="2800"/>
            </a:pPr>
            <a:r>
              <a:rPr lang="en-US" sz="2800" dirty="0">
                <a:solidFill>
                  <a:schemeClr val="dk1"/>
                </a:solidFill>
                <a:latin typeface="Calibri"/>
                <a:ea typeface="Calibri"/>
                <a:cs typeface="Calibri"/>
                <a:sym typeface="Calibri"/>
              </a:rPr>
              <a:t>Step 1: Configuration</a:t>
            </a:r>
            <a:endParaRPr sz="2800" dirty="0">
              <a:solidFill>
                <a:schemeClr val="dk1"/>
              </a:solidFill>
              <a:latin typeface="Calibri"/>
              <a:ea typeface="Calibri"/>
              <a:cs typeface="Calibri"/>
              <a:sym typeface="Calibri"/>
            </a:endParaRPr>
          </a:p>
          <a:p>
            <a:pPr>
              <a:lnSpc>
                <a:spcPct val="90000"/>
              </a:lnSpc>
              <a:spcBef>
                <a:spcPts val="1000"/>
              </a:spcBef>
              <a:buSzPts val="2000"/>
            </a:pPr>
            <a:r>
              <a:rPr lang="en-US" sz="2000" dirty="0">
                <a:solidFill>
                  <a:schemeClr val="dk1"/>
                </a:solidFill>
                <a:latin typeface="Calibri"/>
                <a:ea typeface="Calibri"/>
                <a:cs typeface="Calibri"/>
                <a:sym typeface="Calibri"/>
              </a:rPr>
              <a:t>Configure ALTO client at </a:t>
            </a:r>
            <a:r>
              <a:rPr lang="en-US" sz="2000" dirty="0" err="1">
                <a:solidFill>
                  <a:schemeClr val="dk1"/>
                </a:solidFill>
                <a:latin typeface="Calibri"/>
                <a:ea typeface="Calibri"/>
                <a:cs typeface="Calibri"/>
                <a:sym typeface="Calibri"/>
              </a:rPr>
              <a:t>Rucio</a:t>
            </a:r>
            <a:r>
              <a:rPr lang="en-US" sz="2000" dirty="0">
                <a:solidFill>
                  <a:schemeClr val="dk1"/>
                </a:solidFill>
                <a:latin typeface="Calibri"/>
                <a:ea typeface="Calibri"/>
                <a:cs typeface="Calibri"/>
                <a:sym typeface="Calibri"/>
              </a:rPr>
              <a:t> server to fetch visibility using ALTO</a:t>
            </a:r>
            <a:endParaRPr sz="2000" dirty="0">
              <a:solidFill>
                <a:schemeClr val="dk1"/>
              </a:solidFill>
              <a:latin typeface="Calibri"/>
              <a:ea typeface="Calibri"/>
              <a:cs typeface="Calibri"/>
              <a:sym typeface="Calibri"/>
            </a:endParaRPr>
          </a:p>
        </p:txBody>
      </p:sp>
      <p:sp>
        <p:nvSpPr>
          <p:cNvPr id="1575" name="Google Shape;1575;g183d8b967d8_7_0"/>
          <p:cNvSpPr txBox="1">
            <a:spLocks noGrp="1"/>
          </p:cNvSpPr>
          <p:nvPr>
            <p:ph type="body" idx="2"/>
          </p:nvPr>
        </p:nvSpPr>
        <p:spPr>
          <a:xfrm>
            <a:off x="5842657" y="3080051"/>
            <a:ext cx="6218377" cy="577549"/>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p>
            <a:pPr marL="0" indent="0">
              <a:lnSpc>
                <a:spcPct val="90000"/>
              </a:lnSpc>
              <a:spcBef>
                <a:spcPts val="1000"/>
              </a:spcBef>
              <a:buNone/>
            </a:pPr>
            <a:r>
              <a:rPr lang="en-US" sz="1867" dirty="0"/>
              <a:t>BY=</a:t>
            </a:r>
            <a:r>
              <a:rPr lang="en-US" sz="1867" dirty="0" err="1"/>
              <a:t>as_hopcount,delay_owWHERE</a:t>
            </a:r>
            <a:r>
              <a:rPr lang="en-US" sz="1867" dirty="0"/>
              <a:t> continent=”EU”</a:t>
            </a:r>
            <a:endParaRPr sz="1867" dirty="0"/>
          </a:p>
        </p:txBody>
      </p:sp>
      <p:sp>
        <p:nvSpPr>
          <p:cNvPr id="1576" name="Google Shape;1576;g183d8b967d8_7_0"/>
          <p:cNvSpPr txBox="1"/>
          <p:nvPr/>
        </p:nvSpPr>
        <p:spPr>
          <a:xfrm>
            <a:off x="5853500" y="1480375"/>
            <a:ext cx="6049200" cy="1068980"/>
          </a:xfrm>
          <a:prstGeom prst="rect">
            <a:avLst/>
          </a:prstGeom>
          <a:noFill/>
          <a:ln>
            <a:noFill/>
          </a:ln>
        </p:spPr>
        <p:txBody>
          <a:bodyPr spcFirstLastPara="1" wrap="square" lIns="91425" tIns="91425" rIns="91425" bIns="91425" anchor="t" anchorCtr="0">
            <a:spAutoFit/>
          </a:bodyPr>
          <a:lstStyle/>
          <a:p>
            <a:pPr>
              <a:lnSpc>
                <a:spcPct val="90000"/>
              </a:lnSpc>
              <a:spcBef>
                <a:spcPts val="1000"/>
              </a:spcBef>
              <a:buSzPts val="2800"/>
            </a:pPr>
            <a:r>
              <a:rPr lang="en-US" sz="2800" dirty="0">
                <a:solidFill>
                  <a:schemeClr val="dk1"/>
                </a:solidFill>
                <a:latin typeface="Calibri"/>
                <a:ea typeface="Calibri"/>
                <a:cs typeface="Calibri"/>
                <a:sym typeface="Calibri"/>
              </a:rPr>
              <a:t>Step 2: Express Sorting Demands</a:t>
            </a:r>
            <a:endParaRPr sz="2800" dirty="0">
              <a:solidFill>
                <a:schemeClr val="dk1"/>
              </a:solidFill>
              <a:latin typeface="Calibri"/>
              <a:ea typeface="Calibri"/>
              <a:cs typeface="Calibri"/>
              <a:sym typeface="Calibri"/>
            </a:endParaRPr>
          </a:p>
          <a:p>
            <a:pPr>
              <a:lnSpc>
                <a:spcPct val="90000"/>
              </a:lnSpc>
              <a:spcBef>
                <a:spcPts val="1000"/>
              </a:spcBef>
              <a:buClr>
                <a:schemeClr val="dk1"/>
              </a:buClr>
              <a:buSzPts val="1100"/>
            </a:pPr>
            <a:r>
              <a:rPr lang="en-US" sz="2000" dirty="0">
                <a:solidFill>
                  <a:schemeClr val="dk1"/>
                </a:solidFill>
                <a:latin typeface="Calibri"/>
                <a:ea typeface="Calibri"/>
                <a:cs typeface="Calibri"/>
                <a:sym typeface="Calibri"/>
              </a:rPr>
              <a:t>ALTO sorting expression enables </a:t>
            </a:r>
            <a:r>
              <a:rPr lang="en-US" sz="2000" dirty="0" err="1">
                <a:solidFill>
                  <a:schemeClr val="dk1"/>
                </a:solidFill>
                <a:latin typeface="Calibri"/>
                <a:ea typeface="Calibri"/>
                <a:cs typeface="Calibri"/>
                <a:sym typeface="Calibri"/>
              </a:rPr>
              <a:t>Rucio</a:t>
            </a:r>
            <a:r>
              <a:rPr lang="en-US" sz="2000" dirty="0">
                <a:solidFill>
                  <a:schemeClr val="dk1"/>
                </a:solidFill>
                <a:latin typeface="Calibri"/>
                <a:ea typeface="Calibri"/>
                <a:cs typeface="Calibri"/>
                <a:sym typeface="Calibri"/>
              </a:rPr>
              <a:t> download command to sort replicas based on a combination of distances and properties</a:t>
            </a:r>
            <a:endParaRPr sz="2000"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43D436A-92E6-6148-8396-F96D45FE5379}"/>
              </a:ext>
            </a:extLst>
          </p:cNvPr>
          <p:cNvSpPr/>
          <p:nvPr/>
        </p:nvSpPr>
        <p:spPr>
          <a:xfrm>
            <a:off x="8296894" y="4032325"/>
            <a:ext cx="2090057" cy="242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Rectangle 8">
            <a:extLst>
              <a:ext uri="{FF2B5EF4-FFF2-40B4-BE49-F238E27FC236}">
                <a16:creationId xmlns:a16="http://schemas.microsoft.com/office/drawing/2014/main" id="{67B2641E-8E61-7D47-9255-596BD6F4C422}"/>
              </a:ext>
            </a:extLst>
          </p:cNvPr>
          <p:cNvSpPr/>
          <p:nvPr/>
        </p:nvSpPr>
        <p:spPr>
          <a:xfrm>
            <a:off x="9376556" y="6306616"/>
            <a:ext cx="2465740" cy="420628"/>
          </a:xfrm>
          <a:prstGeom prst="rect">
            <a:avLst/>
          </a:prstGeom>
        </p:spPr>
        <p:txBody>
          <a:bodyPr wrap="none">
            <a:spAutoFit/>
          </a:bodyPr>
          <a:lstStyle/>
          <a:p>
            <a:r>
              <a:rPr lang="en" sz="3200" dirty="0"/>
              <a:t>Jensen/Kai/Lauren</a:t>
            </a:r>
            <a:endParaRPr lang="en-US" sz="3200" dirty="0"/>
          </a:p>
        </p:txBody>
      </p:sp>
      <p:sp>
        <p:nvSpPr>
          <p:cNvPr id="10" name="Google Shape;75;p15">
            <a:extLst>
              <a:ext uri="{FF2B5EF4-FFF2-40B4-BE49-F238E27FC236}">
                <a16:creationId xmlns:a16="http://schemas.microsoft.com/office/drawing/2014/main" id="{4A77998F-23DC-6B4B-976E-D075A15D03D5}"/>
              </a:ext>
            </a:extLst>
          </p:cNvPr>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27</a:t>
            </a:fld>
            <a:endParaRPr dirty="0"/>
          </a:p>
        </p:txBody>
      </p:sp>
      <p:pic>
        <p:nvPicPr>
          <p:cNvPr id="13" name="Google Shape;1658;p17">
            <a:extLst>
              <a:ext uri="{FF2B5EF4-FFF2-40B4-BE49-F238E27FC236}">
                <a16:creationId xmlns:a16="http://schemas.microsoft.com/office/drawing/2014/main" id="{4E4FF099-45A7-524C-8377-851F403F5526}"/>
              </a:ext>
            </a:extLst>
          </p:cNvPr>
          <p:cNvPicPr preferRelativeResize="0"/>
          <p:nvPr/>
        </p:nvPicPr>
        <p:blipFill rotWithShape="1">
          <a:blip r:embed="rId3">
            <a:alphaModFix/>
          </a:blip>
          <a:srcRect t="7719"/>
          <a:stretch/>
        </p:blipFill>
        <p:spPr>
          <a:xfrm>
            <a:off x="191999" y="3252027"/>
            <a:ext cx="5056949" cy="3166179"/>
          </a:xfrm>
          <a:prstGeom prst="rect">
            <a:avLst/>
          </a:prstGeom>
          <a:noFill/>
          <a:ln>
            <a:noFill/>
          </a:ln>
        </p:spPr>
      </p:pic>
      <p:sp>
        <p:nvSpPr>
          <p:cNvPr id="14" name="Google Shape;1661;p17">
            <a:extLst>
              <a:ext uri="{FF2B5EF4-FFF2-40B4-BE49-F238E27FC236}">
                <a16:creationId xmlns:a16="http://schemas.microsoft.com/office/drawing/2014/main" id="{C521890C-43FE-5641-9768-549E74BD2D68}"/>
              </a:ext>
            </a:extLst>
          </p:cNvPr>
          <p:cNvSpPr/>
          <p:nvPr/>
        </p:nvSpPr>
        <p:spPr>
          <a:xfrm>
            <a:off x="358606" y="4426634"/>
            <a:ext cx="3744807" cy="767927"/>
          </a:xfrm>
          <a:prstGeom prst="rect">
            <a:avLst/>
          </a:prstGeom>
          <a:noFill/>
          <a:ln w="28575" cap="flat" cmpd="sng">
            <a:solidFill>
              <a:srgbClr val="C00000"/>
            </a:solidFill>
            <a:prstDash val="dash"/>
            <a:round/>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1867">
              <a:solidFill>
                <a:schemeClr val="lt1"/>
              </a:solidFill>
              <a:latin typeface="Proxima Nova"/>
              <a:ea typeface="Proxima Nova"/>
              <a:cs typeface="Proxima Nova"/>
              <a:sym typeface="Proxima Nova"/>
            </a:endParaRPr>
          </a:p>
        </p:txBody>
      </p:sp>
      <p:sp>
        <p:nvSpPr>
          <p:cNvPr id="15" name="Google Shape;1662;p17">
            <a:extLst>
              <a:ext uri="{FF2B5EF4-FFF2-40B4-BE49-F238E27FC236}">
                <a16:creationId xmlns:a16="http://schemas.microsoft.com/office/drawing/2014/main" id="{0D248F60-850B-3B4A-B7BB-3187C224548D}"/>
              </a:ext>
            </a:extLst>
          </p:cNvPr>
          <p:cNvSpPr txBox="1"/>
          <p:nvPr/>
        </p:nvSpPr>
        <p:spPr>
          <a:xfrm>
            <a:off x="3114966" y="4260725"/>
            <a:ext cx="2158153" cy="50611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1867" dirty="0">
                <a:solidFill>
                  <a:srgbClr val="FF0000"/>
                </a:solidFill>
                <a:latin typeface="Proxima Nova"/>
                <a:ea typeface="Proxima Nova"/>
                <a:cs typeface="Proxima Nova"/>
                <a:sym typeface="Proxima Nova"/>
              </a:rPr>
              <a:t>Map properties of ANEs into end-to-end metrics</a:t>
            </a:r>
            <a:endParaRPr sz="1867" dirty="0">
              <a:solidFill>
                <a:srgbClr val="FF0000"/>
              </a:solidFill>
              <a:latin typeface="Proxima Nova"/>
              <a:ea typeface="Proxima Nova"/>
              <a:cs typeface="Proxima Nova"/>
              <a:sym typeface="Proxima Nova"/>
            </a:endParaRPr>
          </a:p>
        </p:txBody>
      </p:sp>
      <p:pic>
        <p:nvPicPr>
          <p:cNvPr id="16" name="Google Shape;1656;p17">
            <a:extLst>
              <a:ext uri="{FF2B5EF4-FFF2-40B4-BE49-F238E27FC236}">
                <a16:creationId xmlns:a16="http://schemas.microsoft.com/office/drawing/2014/main" id="{92DFB0A2-9DC1-D94B-9CD0-67367073464C}"/>
              </a:ext>
            </a:extLst>
          </p:cNvPr>
          <p:cNvPicPr preferRelativeResize="0"/>
          <p:nvPr/>
        </p:nvPicPr>
        <p:blipFill rotWithShape="1">
          <a:blip r:embed="rId4">
            <a:alphaModFix/>
          </a:blip>
          <a:srcRect l="3995" t="268" r="13809" b="-268"/>
          <a:stretch/>
        </p:blipFill>
        <p:spPr>
          <a:xfrm>
            <a:off x="4899018" y="3809119"/>
            <a:ext cx="7408877" cy="2164997"/>
          </a:xfrm>
          <a:prstGeom prst="rect">
            <a:avLst/>
          </a:prstGeom>
          <a:noFill/>
          <a:ln>
            <a:noFill/>
          </a:ln>
        </p:spPr>
      </p:pic>
      <p:cxnSp>
        <p:nvCxnSpPr>
          <p:cNvPr id="4" name="Straight Arrow Connector 3">
            <a:extLst>
              <a:ext uri="{FF2B5EF4-FFF2-40B4-BE49-F238E27FC236}">
                <a16:creationId xmlns:a16="http://schemas.microsoft.com/office/drawing/2014/main" id="{6AC87857-92BE-1246-92FF-FCAEBA7497FF}"/>
              </a:ext>
            </a:extLst>
          </p:cNvPr>
          <p:cNvCxnSpPr>
            <a:cxnSpLocks/>
          </p:cNvCxnSpPr>
          <p:nvPr/>
        </p:nvCxnSpPr>
        <p:spPr>
          <a:xfrm flipH="1">
            <a:off x="1520042" y="3958072"/>
            <a:ext cx="8048773" cy="195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C514C4-FE93-DE44-998A-B883719D39F0}"/>
              </a:ext>
            </a:extLst>
          </p:cNvPr>
          <p:cNvCxnSpPr>
            <a:cxnSpLocks/>
          </p:cNvCxnSpPr>
          <p:nvPr/>
        </p:nvCxnSpPr>
        <p:spPr>
          <a:xfrm flipH="1">
            <a:off x="1236647" y="3981740"/>
            <a:ext cx="9291079" cy="1545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9400A70-C00E-1E4C-BE5F-02C19823F415}"/>
              </a:ext>
            </a:extLst>
          </p:cNvPr>
          <p:cNvSpPr/>
          <p:nvPr/>
        </p:nvSpPr>
        <p:spPr>
          <a:xfrm>
            <a:off x="5842657" y="3806553"/>
            <a:ext cx="5193479" cy="225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930424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
          <p:cNvSpPr txBox="1">
            <a:spLocks noGrp="1"/>
          </p:cNvSpPr>
          <p:nvPr>
            <p:ph type="title"/>
          </p:nvPr>
        </p:nvSpPr>
        <p:spPr>
          <a:xfrm>
            <a:off x="416376" y="365126"/>
            <a:ext cx="11076624" cy="1325700"/>
          </a:xfrm>
          <a:prstGeom prst="rect">
            <a:avLst/>
          </a:prstGeom>
          <a:noFill/>
          <a:ln>
            <a:noFill/>
          </a:ln>
        </p:spPr>
        <p:txBody>
          <a:bodyPr spcFirstLastPara="1" vert="horz" wrap="square" lIns="91425" tIns="45700" rIns="91425" bIns="45700" numCol="1" rtlCol="0" anchor="ctr" anchorCtr="0" compatLnSpc="1">
            <a:prstTxWarp prst="textNoShape">
              <a:avLst/>
            </a:prstTxWarp>
            <a:normAutofit/>
          </a:bodyPr>
          <a:lstStyle/>
          <a:p>
            <a:pPr>
              <a:spcBef>
                <a:spcPts val="0"/>
              </a:spcBef>
              <a:buClr>
                <a:schemeClr val="dk1"/>
              </a:buClr>
              <a:buSzPts val="4000"/>
            </a:pPr>
            <a:r>
              <a:rPr lang="en-US" sz="3200" dirty="0"/>
              <a:t>Visibility as Common Interface: </a:t>
            </a:r>
            <a:r>
              <a:rPr lang="en-US" sz="3200" dirty="0" err="1"/>
              <a:t>GeoIP</a:t>
            </a:r>
            <a:r>
              <a:rPr lang="en-US" sz="3200" dirty="0"/>
              <a:t> and </a:t>
            </a:r>
            <a:r>
              <a:rPr lang="en-US" sz="3200" dirty="0" err="1"/>
              <a:t>GeoDistance</a:t>
            </a:r>
            <a:endParaRPr sz="3200" dirty="0"/>
          </a:p>
        </p:txBody>
      </p:sp>
      <p:sp>
        <p:nvSpPr>
          <p:cNvPr id="1497" name="Google Shape;1497;p5"/>
          <p:cNvSpPr txBox="1">
            <a:spLocks noGrp="1"/>
          </p:cNvSpPr>
          <p:nvPr>
            <p:ph type="body" idx="1"/>
          </p:nvPr>
        </p:nvSpPr>
        <p:spPr>
          <a:xfrm>
            <a:off x="257515" y="1482785"/>
            <a:ext cx="10515600" cy="4351339"/>
          </a:xfrm>
          <a:prstGeom prst="rect">
            <a:avLst/>
          </a:prstGeom>
          <a:noFill/>
          <a:ln>
            <a:noFill/>
          </a:ln>
        </p:spPr>
        <p:txBody>
          <a:bodyPr spcFirstLastPara="1" vert="horz" wrap="square" lIns="91425" tIns="45700" rIns="91425" bIns="45700" numCol="1" rtlCol="0" anchor="t" anchorCtr="0" compatLnSpc="1">
            <a:prstTxWarp prst="textNoShape">
              <a:avLst/>
            </a:prstTxWarp>
            <a:normAutofit/>
          </a:bodyPr>
          <a:lstStyle/>
          <a:p>
            <a:pPr marL="457189" indent="-317492">
              <a:spcBef>
                <a:spcPts val="0"/>
              </a:spcBef>
              <a:buClr>
                <a:schemeClr val="dk1"/>
              </a:buClr>
              <a:buSzPts val="1400"/>
              <a:buChar char="●"/>
            </a:pPr>
            <a:r>
              <a:rPr lang="en-US"/>
              <a:t>Providing geoip property using the standard ALTO endpoint property service </a:t>
            </a:r>
            <a:r>
              <a:rPr lang="en-US" b="1"/>
              <a:t>[RFC 9240]</a:t>
            </a:r>
            <a:endParaRPr/>
          </a:p>
          <a:p>
            <a:pPr marL="457189" indent="-317492">
              <a:spcBef>
                <a:spcPts val="0"/>
              </a:spcBef>
              <a:buClr>
                <a:schemeClr val="dk1"/>
              </a:buClr>
              <a:buSzPts val="1400"/>
              <a:buChar char="●"/>
            </a:pPr>
            <a:r>
              <a:rPr lang="en-US"/>
              <a:t>Providing geo distance between endpoints using the standard ALTO Endpoint Cost Service (ECS) </a:t>
            </a:r>
            <a:r>
              <a:rPr lang="en-US" b="1"/>
              <a:t>[RFC 7285]</a:t>
            </a:r>
            <a:endParaRPr/>
          </a:p>
        </p:txBody>
      </p:sp>
      <p:pic>
        <p:nvPicPr>
          <p:cNvPr id="1498" name="Google Shape;1498;p5"/>
          <p:cNvPicPr preferRelativeResize="0"/>
          <p:nvPr/>
        </p:nvPicPr>
        <p:blipFill rotWithShape="1">
          <a:blip r:embed="rId3">
            <a:alphaModFix/>
          </a:blip>
          <a:srcRect/>
          <a:stretch/>
        </p:blipFill>
        <p:spPr>
          <a:xfrm>
            <a:off x="5964767" y="3580966"/>
            <a:ext cx="5736453" cy="2839261"/>
          </a:xfrm>
          <a:prstGeom prst="rect">
            <a:avLst/>
          </a:prstGeom>
          <a:noFill/>
          <a:ln>
            <a:noFill/>
          </a:ln>
        </p:spPr>
      </p:pic>
      <p:pic>
        <p:nvPicPr>
          <p:cNvPr id="1499" name="Google Shape;1499;p5"/>
          <p:cNvPicPr preferRelativeResize="0"/>
          <p:nvPr/>
        </p:nvPicPr>
        <p:blipFill rotWithShape="1">
          <a:blip r:embed="rId4">
            <a:alphaModFix/>
          </a:blip>
          <a:srcRect/>
          <a:stretch/>
        </p:blipFill>
        <p:spPr>
          <a:xfrm>
            <a:off x="416377" y="3565468"/>
            <a:ext cx="5309457" cy="2839261"/>
          </a:xfrm>
          <a:prstGeom prst="rect">
            <a:avLst/>
          </a:prstGeom>
          <a:noFill/>
          <a:ln>
            <a:noFill/>
          </a:ln>
        </p:spPr>
      </p:pic>
      <p:sp>
        <p:nvSpPr>
          <p:cNvPr id="1500" name="Google Shape;1500;p5"/>
          <p:cNvSpPr txBox="1"/>
          <p:nvPr/>
        </p:nvSpPr>
        <p:spPr>
          <a:xfrm>
            <a:off x="1332853" y="6431800"/>
            <a:ext cx="1648272"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Query interface</a:t>
            </a:r>
            <a:endParaRPr sz="1400"/>
          </a:p>
        </p:txBody>
      </p:sp>
      <p:sp>
        <p:nvSpPr>
          <p:cNvPr id="1501" name="Google Shape;1501;p5"/>
          <p:cNvSpPr txBox="1"/>
          <p:nvPr/>
        </p:nvSpPr>
        <p:spPr>
          <a:xfrm>
            <a:off x="8008858" y="6420226"/>
            <a:ext cx="2343527"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Implementation Config</a:t>
            </a:r>
            <a:endParaRPr sz="1400"/>
          </a:p>
        </p:txBody>
      </p:sp>
      <p:sp>
        <p:nvSpPr>
          <p:cNvPr id="1502" name="Google Shape;1502;p5"/>
          <p:cNvSpPr txBox="1">
            <a:spLocks noGrp="1"/>
          </p:cNvSpPr>
          <p:nvPr>
            <p:ph type="sldNum" idx="12"/>
          </p:nvPr>
        </p:nvSpPr>
        <p:spPr>
          <a:xfrm>
            <a:off x="11436095" y="6295113"/>
            <a:ext cx="731600" cy="524800"/>
          </a:xfrm>
          <a:prstGeom prst="rect">
            <a:avLst/>
          </a:prstGeom>
          <a:noFill/>
          <a:ln>
            <a:noFill/>
          </a:ln>
        </p:spPr>
        <p:txBody>
          <a:bodyPr spcFirstLastPara="1" vert="horz" wrap="square" lIns="91425" tIns="45700" rIns="91425" bIns="45700" rtlCol="0" anchor="ctr" anchorCtr="0">
            <a:noAutofit/>
          </a:bodyPr>
          <a:lstStyle/>
          <a:p>
            <a:pPr>
              <a:buSzPts val="1200"/>
            </a:pPr>
            <a:fld id="{00000000-1234-1234-1234-123412341234}" type="slidenum">
              <a:rPr lang="en-US"/>
              <a:pPr>
                <a:buSzPts val="1200"/>
              </a:pPr>
              <a:t>28</a:t>
            </a:fld>
            <a:endParaRPr/>
          </a:p>
        </p:txBody>
      </p:sp>
    </p:spTree>
    <p:extLst>
      <p:ext uri="{BB962C8B-B14F-4D97-AF65-F5344CB8AC3E}">
        <p14:creationId xmlns:p14="http://schemas.microsoft.com/office/powerpoint/2010/main" val="193171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EC0B2-7C2D-8D41-A2A5-3A59925FE5F5}"/>
              </a:ext>
            </a:extLst>
          </p:cNvPr>
          <p:cNvSpPr>
            <a:spLocks noGrp="1"/>
          </p:cNvSpPr>
          <p:nvPr>
            <p:ph type="title"/>
          </p:nvPr>
        </p:nvSpPr>
        <p:spPr>
          <a:xfrm>
            <a:off x="494767" y="593367"/>
            <a:ext cx="11360800" cy="763600"/>
          </a:xfrm>
        </p:spPr>
        <p:txBody>
          <a:bodyPr>
            <a:noAutofit/>
          </a:bodyPr>
          <a:lstStyle/>
          <a:p>
            <a:r>
              <a:rPr lang="en-US" sz="2667" dirty="0"/>
              <a:t>ALTO/TCN Extended Control Model and Resource Spec Model</a:t>
            </a:r>
          </a:p>
        </p:txBody>
      </p:sp>
      <p:sp>
        <p:nvSpPr>
          <p:cNvPr id="3" name="Text Placeholder 2">
            <a:extLst>
              <a:ext uri="{FF2B5EF4-FFF2-40B4-BE49-F238E27FC236}">
                <a16:creationId xmlns:a16="http://schemas.microsoft.com/office/drawing/2014/main" id="{6CBA06B1-0927-AD4F-B563-C8B40DBB8AB1}"/>
              </a:ext>
            </a:extLst>
          </p:cNvPr>
          <p:cNvSpPr>
            <a:spLocks noGrp="1"/>
          </p:cNvSpPr>
          <p:nvPr>
            <p:ph type="body" idx="1"/>
          </p:nvPr>
        </p:nvSpPr>
        <p:spPr>
          <a:xfrm>
            <a:off x="415600" y="1536633"/>
            <a:ext cx="11360800" cy="5018545"/>
          </a:xfrm>
        </p:spPr>
        <p:txBody>
          <a:bodyPr>
            <a:normAutofit fontScale="85000" lnSpcReduction="20000"/>
          </a:bodyPr>
          <a:lstStyle/>
          <a:p>
            <a:pPr marL="533383" indent="-380990"/>
            <a:r>
              <a:rPr lang="en-US" dirty="0"/>
              <a:t>Extended control model</a:t>
            </a:r>
          </a:p>
          <a:p>
            <a:pPr marL="1142967" lvl="1" indent="-380990"/>
            <a:r>
              <a:rPr lang="en-US" dirty="0"/>
              <a:t>Problem: only concurrency control is incomplete</a:t>
            </a:r>
          </a:p>
          <a:p>
            <a:pPr lvl="2"/>
            <a:r>
              <a:rPr lang="en-US" dirty="0"/>
              <a:t>Example 1: What if a single TCP connection can fully utilize the whole link</a:t>
            </a:r>
          </a:p>
          <a:p>
            <a:pPr lvl="2"/>
            <a:r>
              <a:rPr lang="en-US" dirty="0"/>
              <a:t>Example 2: Project 1 &lt;= 30% of link cap</a:t>
            </a:r>
          </a:p>
          <a:p>
            <a:pPr lvl="3"/>
            <a:r>
              <a:rPr lang="en-US" dirty="0"/>
              <a:t>There is a background traffic of 1 TCP connection</a:t>
            </a:r>
          </a:p>
          <a:p>
            <a:pPr lvl="3"/>
            <a:r>
              <a:rPr lang="en-US" dirty="0"/>
              <a:t>n1 = 1 =&gt; 1/(1+1) = 50%, </a:t>
            </a:r>
          </a:p>
          <a:p>
            <a:pPr lvl="3"/>
            <a:r>
              <a:rPr lang="en-US" dirty="0"/>
              <a:t>n1 = 2 =&gt; 2/(1+2) = 2/3</a:t>
            </a:r>
          </a:p>
          <a:p>
            <a:pPr lvl="3"/>
            <a:r>
              <a:rPr lang="en-US" dirty="0"/>
              <a:t>n1 = 3 =&gt; 3/(1+3) 75%</a:t>
            </a:r>
          </a:p>
          <a:p>
            <a:pPr lvl="1"/>
            <a:r>
              <a:rPr lang="en-US" dirty="0"/>
              <a:t>Approach to address issue: time multiplexing on ALTO/TCN of concurrency control</a:t>
            </a:r>
          </a:p>
          <a:p>
            <a:pPr lvl="1"/>
            <a:endParaRPr lang="en-US" dirty="0"/>
          </a:p>
          <a:p>
            <a:r>
              <a:rPr lang="en-US" dirty="0"/>
              <a:t>Extended resource spec model</a:t>
            </a:r>
          </a:p>
          <a:p>
            <a:pPr lvl="1"/>
            <a:r>
              <a:rPr lang="en-US" dirty="0"/>
              <a:t>From rate/share spec to interval-rate spec, getting closer to the general service curve model</a:t>
            </a:r>
          </a:p>
          <a:p>
            <a:pPr lvl="2"/>
            <a:r>
              <a:rPr lang="en-US" dirty="0"/>
              <a:t>&lt;interval, resource polytope&gt;, e.g.,</a:t>
            </a:r>
          </a:p>
          <a:p>
            <a:pPr lvl="3"/>
            <a:r>
              <a:rPr lang="en-US" dirty="0"/>
              <a:t>[10, 30] , R1  &gt;= 10TB</a:t>
            </a:r>
          </a:p>
        </p:txBody>
      </p:sp>
      <p:sp>
        <p:nvSpPr>
          <p:cNvPr id="4" name="Slide Number Placeholder 3">
            <a:extLst>
              <a:ext uri="{FF2B5EF4-FFF2-40B4-BE49-F238E27FC236}">
                <a16:creationId xmlns:a16="http://schemas.microsoft.com/office/drawing/2014/main" id="{92B9CB81-9C9D-E046-820D-A64B37AD3E52}"/>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29</a:t>
            </a:fld>
            <a:endParaRPr lang="en"/>
          </a:p>
        </p:txBody>
      </p:sp>
    </p:spTree>
    <p:extLst>
      <p:ext uri="{BB962C8B-B14F-4D97-AF65-F5344CB8AC3E}">
        <p14:creationId xmlns:p14="http://schemas.microsoft.com/office/powerpoint/2010/main" val="4259827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58100" y="593367"/>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lgn="l"/>
            <a:r>
              <a:rPr lang="en" dirty="0"/>
              <a:t>Scope: Transport Resource Scheduling</a:t>
            </a:r>
            <a:endParaRPr dirty="0"/>
          </a:p>
        </p:txBody>
      </p:sp>
      <p:sp>
        <p:nvSpPr>
          <p:cNvPr id="81" name="Google Shape;81;p16"/>
          <p:cNvSpPr txBox="1">
            <a:spLocks noGrp="1"/>
          </p:cNvSpPr>
          <p:nvPr>
            <p:ph type="body" idx="1"/>
          </p:nvPr>
        </p:nvSpPr>
        <p:spPr>
          <a:xfrm>
            <a:off x="415600" y="1536633"/>
            <a:ext cx="11360800" cy="4971260"/>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 dirty="0"/>
              <a:t>Transport scheduling: decides </a:t>
            </a:r>
          </a:p>
          <a:p>
            <a:pPr lvl="1" indent="-457189">
              <a:buSzPts val="1800"/>
              <a:buChar char="●"/>
            </a:pPr>
            <a:r>
              <a:rPr lang="en" sz="2667" dirty="0"/>
              <a:t>when to start the transport of a transfer request, </a:t>
            </a:r>
          </a:p>
          <a:p>
            <a:pPr lvl="1" indent="-457189">
              <a:buSzPts val="1800"/>
              <a:buChar char="●"/>
            </a:pPr>
            <a:r>
              <a:rPr lang="en" sz="2667" dirty="0"/>
              <a:t>with how much transport resource</a:t>
            </a:r>
          </a:p>
          <a:p>
            <a:pPr lvl="2" indent="-457189">
              <a:buSzPts val="1800"/>
              <a:buFont typeface="Arial"/>
              <a:buChar char="●"/>
            </a:pPr>
            <a:r>
              <a:rPr lang="en" sz="2400" dirty="0"/>
              <a:t>Transport resource broadly defined: networking transport, storage transport, memory buffer used for transport</a:t>
            </a:r>
          </a:p>
          <a:p>
            <a:pPr lvl="2" indent="-457189">
              <a:buSzPts val="1800"/>
              <a:buFont typeface="Arial"/>
              <a:buChar char="●"/>
            </a:pPr>
            <a:endParaRPr lang="en" sz="2400" dirty="0"/>
          </a:p>
          <a:p>
            <a:pPr lvl="0"/>
            <a:r>
              <a:rPr lang="en-US" dirty="0"/>
              <a:t>Benefits of well-designed transport scheduling</a:t>
            </a:r>
            <a:endParaRPr lang="en" dirty="0"/>
          </a:p>
          <a:p>
            <a:pPr lvl="1"/>
            <a:r>
              <a:rPr lang="en-US" sz="2400" b="1" dirty="0">
                <a:solidFill>
                  <a:schemeClr val="accent5">
                    <a:lumMod val="75000"/>
                  </a:schemeClr>
                </a:solidFill>
              </a:rPr>
              <a:t>Efficiency</a:t>
            </a:r>
            <a:r>
              <a:rPr lang="en-US" sz="2400" dirty="0"/>
              <a:t>: not overwhelm transport resources, not leave resources on the table</a:t>
            </a:r>
          </a:p>
          <a:p>
            <a:pPr lvl="1"/>
            <a:r>
              <a:rPr lang="en-US" sz="2400" b="1" dirty="0">
                <a:solidFill>
                  <a:schemeClr val="accent5">
                    <a:lumMod val="75000"/>
                  </a:schemeClr>
                </a:solidFill>
              </a:rPr>
              <a:t>Multiplex sharing</a:t>
            </a:r>
            <a:r>
              <a:rPr lang="en-US" sz="2400" dirty="0"/>
              <a:t>: multiple users coexist and share the resources with control, extract statistical multiplexing gain</a:t>
            </a:r>
          </a:p>
          <a:p>
            <a:pPr lvl="1"/>
            <a:r>
              <a:rPr lang="en-US" sz="2400" b="1" dirty="0">
                <a:solidFill>
                  <a:schemeClr val="accent5">
                    <a:lumMod val="75000"/>
                  </a:schemeClr>
                </a:solidFill>
              </a:rPr>
              <a:t>Application-level objectives</a:t>
            </a:r>
            <a:r>
              <a:rPr lang="en-US" sz="2400" dirty="0"/>
              <a:t>: schedule according to application needs</a:t>
            </a:r>
          </a:p>
        </p:txBody>
      </p:sp>
      <p:sp>
        <p:nvSpPr>
          <p:cNvPr id="82" name="Google Shape;82;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a:t>
            </a:fld>
            <a:endParaRPr/>
          </a:p>
        </p:txBody>
      </p:sp>
      <p:sp>
        <p:nvSpPr>
          <p:cNvPr id="83" name="Google Shape;83;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a:t>
            </a:fld>
            <a:endParaRPr/>
          </a:p>
        </p:txBody>
      </p:sp>
    </p:spTree>
    <p:extLst>
      <p:ext uri="{BB962C8B-B14F-4D97-AF65-F5344CB8AC3E}">
        <p14:creationId xmlns:p14="http://schemas.microsoft.com/office/powerpoint/2010/main" val="648429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5ECD-C1D0-7048-9579-16F16947EA8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51889D0-CB1D-BF4A-8B93-AF3BDB80D1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38E992-0279-4F4E-989F-827202421D33}"/>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30</a:t>
            </a:fld>
            <a:endParaRPr lang="en"/>
          </a:p>
        </p:txBody>
      </p:sp>
      <p:pic>
        <p:nvPicPr>
          <p:cNvPr id="5" name="Picture 4">
            <a:extLst>
              <a:ext uri="{FF2B5EF4-FFF2-40B4-BE49-F238E27FC236}">
                <a16:creationId xmlns:a16="http://schemas.microsoft.com/office/drawing/2014/main" id="{BCB07CF1-7874-1F4E-88DA-2FBAA261E6D3}"/>
              </a:ext>
            </a:extLst>
          </p:cNvPr>
          <p:cNvPicPr>
            <a:picLocks noChangeAspect="1"/>
          </p:cNvPicPr>
          <p:nvPr/>
        </p:nvPicPr>
        <p:blipFill>
          <a:blip r:embed="rId2"/>
          <a:stretch>
            <a:fillRect/>
          </a:stretch>
        </p:blipFill>
        <p:spPr>
          <a:xfrm>
            <a:off x="415599" y="-1"/>
            <a:ext cx="11807460" cy="7499497"/>
          </a:xfrm>
          <a:prstGeom prst="rect">
            <a:avLst/>
          </a:prstGeom>
        </p:spPr>
      </p:pic>
    </p:spTree>
    <p:extLst>
      <p:ext uri="{BB962C8B-B14F-4D97-AF65-F5344CB8AC3E}">
        <p14:creationId xmlns:p14="http://schemas.microsoft.com/office/powerpoint/2010/main" val="2788924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5280-DC26-F04C-81FF-2E98485034D7}"/>
              </a:ext>
            </a:extLst>
          </p:cNvPr>
          <p:cNvSpPr>
            <a:spLocks noGrp="1"/>
          </p:cNvSpPr>
          <p:nvPr>
            <p:ph type="title"/>
          </p:nvPr>
        </p:nvSpPr>
        <p:spPr/>
        <p:txBody>
          <a:bodyPr>
            <a:normAutofit fontScale="90000"/>
          </a:bodyPr>
          <a:lstStyle/>
          <a:p>
            <a:r>
              <a:rPr lang="en-US" dirty="0"/>
              <a:t>Fancier Algorithm</a:t>
            </a:r>
          </a:p>
        </p:txBody>
      </p:sp>
      <p:sp>
        <p:nvSpPr>
          <p:cNvPr id="3" name="Text Placeholder 2">
            <a:extLst>
              <a:ext uri="{FF2B5EF4-FFF2-40B4-BE49-F238E27FC236}">
                <a16:creationId xmlns:a16="http://schemas.microsoft.com/office/drawing/2014/main" id="{57ADE327-738E-1F4E-B3B5-D1884E12C156}"/>
              </a:ext>
            </a:extLst>
          </p:cNvPr>
          <p:cNvSpPr>
            <a:spLocks noGrp="1"/>
          </p:cNvSpPr>
          <p:nvPr>
            <p:ph type="body" idx="1"/>
          </p:nvPr>
        </p:nvSpPr>
        <p:spPr/>
        <p:txBody>
          <a:bodyPr/>
          <a:lstStyle/>
          <a:p>
            <a:r>
              <a:rPr lang="en-US" dirty="0"/>
              <a:t>Integral, quadratic distance function</a:t>
            </a:r>
          </a:p>
          <a:p>
            <a:r>
              <a:rPr lang="en-US" dirty="0"/>
              <a:t>Zero-order stochastic rounding</a:t>
            </a:r>
          </a:p>
        </p:txBody>
      </p:sp>
      <p:sp>
        <p:nvSpPr>
          <p:cNvPr id="4" name="Slide Number Placeholder 3">
            <a:extLst>
              <a:ext uri="{FF2B5EF4-FFF2-40B4-BE49-F238E27FC236}">
                <a16:creationId xmlns:a16="http://schemas.microsoft.com/office/drawing/2014/main" id="{99E603E1-6786-2A41-866A-675BC6B890A6}"/>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31</a:t>
            </a:fld>
            <a:endParaRPr lang="en"/>
          </a:p>
        </p:txBody>
      </p:sp>
      <p:pic>
        <p:nvPicPr>
          <p:cNvPr id="5" name="Google Shape;296;p35">
            <a:extLst>
              <a:ext uri="{FF2B5EF4-FFF2-40B4-BE49-F238E27FC236}">
                <a16:creationId xmlns:a16="http://schemas.microsoft.com/office/drawing/2014/main" id="{CE0678B0-707D-E54C-BFBB-136DD579073D}"/>
              </a:ext>
            </a:extLst>
          </p:cNvPr>
          <p:cNvPicPr preferRelativeResize="0"/>
          <p:nvPr/>
        </p:nvPicPr>
        <p:blipFill rotWithShape="1">
          <a:blip r:embed="rId2">
            <a:alphaModFix/>
            <a:extLst>
              <a:ext uri="{28A0092B-C50C-407E-A947-70E740481C1C}">
                <a14:useLocalDpi xmlns:a14="http://schemas.microsoft.com/office/drawing/2010/main"/>
              </a:ext>
            </a:extLst>
          </a:blip>
          <a:srcRect l="13106" r="7218"/>
          <a:stretch/>
        </p:blipFill>
        <p:spPr>
          <a:xfrm rot="5400000">
            <a:off x="4442476" y="-498616"/>
            <a:ext cx="3307048" cy="10650229"/>
          </a:xfrm>
          <a:prstGeom prst="rect">
            <a:avLst/>
          </a:prstGeom>
          <a:noFill/>
          <a:ln>
            <a:noFill/>
          </a:ln>
        </p:spPr>
      </p:pic>
      <p:pic>
        <p:nvPicPr>
          <p:cNvPr id="6" name="Picture 5">
            <a:extLst>
              <a:ext uri="{FF2B5EF4-FFF2-40B4-BE49-F238E27FC236}">
                <a16:creationId xmlns:a16="http://schemas.microsoft.com/office/drawing/2014/main" id="{F778051D-08DF-D141-8E82-AC7412915C21}"/>
              </a:ext>
            </a:extLst>
          </p:cNvPr>
          <p:cNvPicPr>
            <a:picLocks noChangeAspect="1"/>
          </p:cNvPicPr>
          <p:nvPr/>
        </p:nvPicPr>
        <p:blipFill>
          <a:blip r:embed="rId3"/>
          <a:stretch>
            <a:fillRect/>
          </a:stretch>
        </p:blipFill>
        <p:spPr>
          <a:xfrm>
            <a:off x="6431319" y="1423471"/>
            <a:ext cx="3979333" cy="931333"/>
          </a:xfrm>
          <a:prstGeom prst="rect">
            <a:avLst/>
          </a:prstGeom>
        </p:spPr>
      </p:pic>
    </p:spTree>
    <p:extLst>
      <p:ext uri="{BB962C8B-B14F-4D97-AF65-F5344CB8AC3E}">
        <p14:creationId xmlns:p14="http://schemas.microsoft.com/office/powerpoint/2010/main" val="2051149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082714-6734-2449-8D60-794245869476}"/>
              </a:ext>
            </a:extLst>
          </p:cNvPr>
          <p:cNvSpPr>
            <a:spLocks noGrp="1"/>
          </p:cNvSpPr>
          <p:nvPr>
            <p:ph type="ctrTitle"/>
          </p:nvPr>
        </p:nvSpPr>
        <p:spPr/>
        <p:txBody>
          <a:bodyPr/>
          <a:lstStyle/>
          <a:p>
            <a:r>
              <a:rPr lang="en-US" dirty="0"/>
              <a:t>Backup Slides</a:t>
            </a:r>
          </a:p>
        </p:txBody>
      </p:sp>
      <p:sp>
        <p:nvSpPr>
          <p:cNvPr id="5" name="Subtitle 4">
            <a:extLst>
              <a:ext uri="{FF2B5EF4-FFF2-40B4-BE49-F238E27FC236}">
                <a16:creationId xmlns:a16="http://schemas.microsoft.com/office/drawing/2014/main" id="{E41BCF2A-78C1-2E4A-87E5-2BAA8624EF4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7828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dirty="0"/>
              <a:t>Basic Benchmarking ⇒ Real </a:t>
            </a:r>
            <a:r>
              <a:rPr lang="en-US" sz="2960" dirty="0"/>
              <a:t>T</a:t>
            </a:r>
            <a:r>
              <a:rPr lang="en" sz="2960" dirty="0" err="1"/>
              <a:t>opology</a:t>
            </a:r>
            <a:r>
              <a:rPr lang="en" sz="2960" dirty="0"/>
              <a:t> (</a:t>
            </a:r>
            <a:r>
              <a:rPr lang="en" sz="2960" dirty="0" err="1"/>
              <a:t>ESnet</a:t>
            </a:r>
            <a:r>
              <a:rPr lang="en" sz="2960" dirty="0"/>
              <a:t>)</a:t>
            </a:r>
            <a:endParaRPr sz="2960" dirty="0">
              <a:solidFill>
                <a:srgbClr val="C00000"/>
              </a:solidFill>
            </a:endParaRPr>
          </a:p>
        </p:txBody>
      </p:sp>
      <p:sp>
        <p:nvSpPr>
          <p:cNvPr id="433" name="Google Shape;433;p46"/>
          <p:cNvSpPr txBox="1"/>
          <p:nvPr/>
        </p:nvSpPr>
        <p:spPr>
          <a:xfrm>
            <a:off x="4651000" y="4972634"/>
            <a:ext cx="5568765" cy="188765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marL="609585" indent="-423323">
              <a:spcBef>
                <a:spcPts val="0"/>
              </a:spcBef>
              <a:spcAft>
                <a:spcPts val="0"/>
              </a:spcAft>
              <a:buClr>
                <a:srgbClr val="980000"/>
              </a:buClr>
              <a:buSzPts val="1400"/>
              <a:buAutoNum type="arabicPeriod"/>
            </a:pPr>
            <a:r>
              <a:rPr lang="en" sz="3200" b="1">
                <a:solidFill>
                  <a:srgbClr val="980000"/>
                </a:solidFill>
              </a:rPr>
              <a:t>7.39x</a:t>
            </a:r>
            <a:r>
              <a:rPr lang="en" sz="3200">
                <a:solidFill>
                  <a:srgbClr val="980000"/>
                </a:solidFill>
              </a:rPr>
              <a:t> total BW utilization.  </a:t>
            </a:r>
            <a:endParaRPr sz="3200">
              <a:solidFill>
                <a:srgbClr val="980000"/>
              </a:solidFill>
            </a:endParaRPr>
          </a:p>
          <a:p>
            <a:pPr marL="609585" indent="-423323">
              <a:spcBef>
                <a:spcPts val="0"/>
              </a:spcBef>
              <a:spcAft>
                <a:spcPts val="0"/>
              </a:spcAft>
              <a:buClr>
                <a:srgbClr val="980000"/>
              </a:buClr>
              <a:buSzPts val="1400"/>
              <a:buAutoNum type="arabicPeriod"/>
            </a:pPr>
            <a:r>
              <a:rPr lang="en" sz="3200" b="1">
                <a:solidFill>
                  <a:srgbClr val="980000"/>
                </a:solidFill>
              </a:rPr>
              <a:t>5.54x</a:t>
            </a:r>
            <a:r>
              <a:rPr lang="en" sz="3200">
                <a:solidFill>
                  <a:srgbClr val="980000"/>
                </a:solidFill>
              </a:rPr>
              <a:t> Max RCT improvement. (Short-tailed)</a:t>
            </a:r>
            <a:endParaRPr sz="3200">
              <a:solidFill>
                <a:srgbClr val="980000"/>
              </a:solidFill>
            </a:endParaRPr>
          </a:p>
          <a:p>
            <a:pPr algn="ctr">
              <a:spcBef>
                <a:spcPts val="0"/>
              </a:spcBef>
              <a:spcAft>
                <a:spcPts val="0"/>
              </a:spcAft>
            </a:pPr>
            <a:r>
              <a:rPr lang="en" sz="3200" b="1">
                <a:solidFill>
                  <a:schemeClr val="dk1"/>
                </a:solidFill>
              </a:rPr>
              <a:t>Global Objective, Zero-order gradients, and Resource Control Constraints.</a:t>
            </a:r>
            <a:endParaRPr sz="3200">
              <a:solidFill>
                <a:srgbClr val="980000"/>
              </a:solidFill>
            </a:endParaRPr>
          </a:p>
        </p:txBody>
      </p:sp>
      <p:sp>
        <p:nvSpPr>
          <p:cNvPr id="434" name="Google Shape;434;p4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33</a:t>
            </a:fld>
            <a:endParaRPr/>
          </a:p>
        </p:txBody>
      </p:sp>
      <p:sp>
        <p:nvSpPr>
          <p:cNvPr id="435" name="Google Shape;435;p4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33</a:t>
            </a:fld>
            <a:endParaRPr/>
          </a:p>
        </p:txBody>
      </p:sp>
      <p:sp>
        <p:nvSpPr>
          <p:cNvPr id="436" name="Google Shape;436;p46"/>
          <p:cNvSpPr txBox="1"/>
          <p:nvPr/>
        </p:nvSpPr>
        <p:spPr>
          <a:xfrm>
            <a:off x="155800" y="5670434"/>
            <a:ext cx="4495200" cy="69765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a:solidFill>
                  <a:schemeClr val="dk1"/>
                </a:solidFill>
              </a:rPr>
              <a:t>Setting: 30 &lt;src, dst&gt; pipes, one request per pipe, each request 20K transfers, file size = 100MB. the total in the workload is 60TB.</a:t>
            </a:r>
            <a:endParaRPr sz="1467" i="1">
              <a:solidFill>
                <a:schemeClr val="dk1"/>
              </a:solidFill>
            </a:endParaRPr>
          </a:p>
          <a:p>
            <a:pPr>
              <a:spcBef>
                <a:spcPts val="0"/>
              </a:spcBef>
              <a:spcAft>
                <a:spcPts val="0"/>
              </a:spcAft>
            </a:pPr>
            <a:r>
              <a:rPr lang="en" sz="1467" i="1">
                <a:solidFill>
                  <a:schemeClr val="dk1"/>
                </a:solidFill>
              </a:rPr>
              <a:t>Resource Control goal: all equal weights</a:t>
            </a:r>
            <a:endParaRPr sz="1467" i="1">
              <a:solidFill>
                <a:schemeClr val="dk1"/>
              </a:solidFill>
            </a:endParaRPr>
          </a:p>
        </p:txBody>
      </p:sp>
      <p:pic>
        <p:nvPicPr>
          <p:cNvPr id="5" name="Picture 4">
            <a:extLst>
              <a:ext uri="{FF2B5EF4-FFF2-40B4-BE49-F238E27FC236}">
                <a16:creationId xmlns:a16="http://schemas.microsoft.com/office/drawing/2014/main" id="{CCB0C03F-9658-51C2-49DC-4F856BF8D66D}"/>
              </a:ext>
            </a:extLst>
          </p:cNvPr>
          <p:cNvPicPr>
            <a:picLocks noChangeAspect="1"/>
          </p:cNvPicPr>
          <p:nvPr/>
        </p:nvPicPr>
        <p:blipFill>
          <a:blip r:embed="rId3"/>
          <a:stretch>
            <a:fillRect/>
          </a:stretch>
        </p:blipFill>
        <p:spPr>
          <a:xfrm>
            <a:off x="2153640" y="697465"/>
            <a:ext cx="8066125" cy="4275168"/>
          </a:xfrm>
          <a:prstGeom prst="rect">
            <a:avLst/>
          </a:prstGeom>
        </p:spPr>
      </p:pic>
      <p:sp>
        <p:nvSpPr>
          <p:cNvPr id="8" name="TextBox 7">
            <a:extLst>
              <a:ext uri="{FF2B5EF4-FFF2-40B4-BE49-F238E27FC236}">
                <a16:creationId xmlns:a16="http://schemas.microsoft.com/office/drawing/2014/main" id="{C17571C2-80AD-B446-AB29-712AF74E2DD9}"/>
              </a:ext>
            </a:extLst>
          </p:cNvPr>
          <p:cNvSpPr txBox="1"/>
          <p:nvPr/>
        </p:nvSpPr>
        <p:spPr>
          <a:xfrm>
            <a:off x="5574925" y="703213"/>
            <a:ext cx="678391" cy="174407"/>
          </a:xfrm>
          <a:prstGeom prst="rect">
            <a:avLst/>
          </a:prstGeom>
          <a:solidFill>
            <a:schemeClr val="lt1"/>
          </a:solidFill>
        </p:spPr>
        <p:txBody>
          <a:bodyPr wrap="none" rtlCol="0">
            <a:spAutoFit/>
          </a:bodyPr>
          <a:lstStyle/>
          <a:p>
            <a:r>
              <a:rPr lang="en-US" sz="800" b="1" dirty="0"/>
              <a:t>ALTO/TCN FTS</a:t>
            </a:r>
          </a:p>
        </p:txBody>
      </p:sp>
      <p:sp>
        <p:nvSpPr>
          <p:cNvPr id="9" name="TextBox 8">
            <a:extLst>
              <a:ext uri="{FF2B5EF4-FFF2-40B4-BE49-F238E27FC236}">
                <a16:creationId xmlns:a16="http://schemas.microsoft.com/office/drawing/2014/main" id="{6C2DCA10-F579-9849-8258-0D33CFF08BA6}"/>
              </a:ext>
            </a:extLst>
          </p:cNvPr>
          <p:cNvSpPr txBox="1"/>
          <p:nvPr/>
        </p:nvSpPr>
        <p:spPr>
          <a:xfrm>
            <a:off x="6351537" y="2557061"/>
            <a:ext cx="678391" cy="174407"/>
          </a:xfrm>
          <a:prstGeom prst="rect">
            <a:avLst/>
          </a:prstGeom>
          <a:solidFill>
            <a:schemeClr val="accent2">
              <a:lumMod val="10000"/>
              <a:lumOff val="90000"/>
            </a:schemeClr>
          </a:solidFill>
        </p:spPr>
        <p:txBody>
          <a:bodyPr wrap="none" rtlCol="0">
            <a:spAutoFit/>
          </a:bodyPr>
          <a:lstStyle/>
          <a:p>
            <a:r>
              <a:rPr lang="en-US" sz="800" b="1" dirty="0"/>
              <a:t>ALTO/TCN FTS</a:t>
            </a:r>
          </a:p>
        </p:txBody>
      </p:sp>
    </p:spTree>
    <p:extLst>
      <p:ext uri="{BB962C8B-B14F-4D97-AF65-F5344CB8AC3E}">
        <p14:creationId xmlns:p14="http://schemas.microsoft.com/office/powerpoint/2010/main" val="112466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415584"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Clr>
                <a:schemeClr val="dk1"/>
              </a:buClr>
              <a:buSzPct val="44594"/>
            </a:pPr>
            <a:r>
              <a:rPr lang="en" sz="3288"/>
              <a:t>Basic Benchmarking: Results</a:t>
            </a:r>
            <a:endParaRPr sz="3288"/>
          </a:p>
          <a:p>
            <a:pPr algn="l"/>
            <a:endParaRPr/>
          </a:p>
        </p:txBody>
      </p:sp>
      <p:sp>
        <p:nvSpPr>
          <p:cNvPr id="423" name="Google Shape;423;p45"/>
          <p:cNvSpPr txBox="1"/>
          <p:nvPr/>
        </p:nvSpPr>
        <p:spPr>
          <a:xfrm>
            <a:off x="2438300" y="4100334"/>
            <a:ext cx="7567600" cy="574476"/>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sz="3200"/>
          </a:p>
        </p:txBody>
      </p:sp>
      <p:sp>
        <p:nvSpPr>
          <p:cNvPr id="424" name="Google Shape;424;p45"/>
          <p:cNvSpPr txBox="1">
            <a:spLocks noGrp="1"/>
          </p:cNvSpPr>
          <p:nvPr>
            <p:ph type="sldNum" idx="12"/>
          </p:nvPr>
        </p:nvSpPr>
        <p:spPr>
          <a:xfrm>
            <a:off x="11460393" y="6333189"/>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34</a:t>
            </a:fld>
            <a:endParaRPr/>
          </a:p>
        </p:txBody>
      </p:sp>
      <p:graphicFrame>
        <p:nvGraphicFramePr>
          <p:cNvPr id="425" name="Google Shape;425;p45"/>
          <p:cNvGraphicFramePr/>
          <p:nvPr>
            <p:extLst/>
          </p:nvPr>
        </p:nvGraphicFramePr>
        <p:xfrm>
          <a:off x="662685" y="3709051"/>
          <a:ext cx="10866634" cy="2374573"/>
        </p:xfrm>
        <a:graphic>
          <a:graphicData uri="http://schemas.openxmlformats.org/drawingml/2006/table">
            <a:tbl>
              <a:tblPr>
                <a:noFill/>
              </a:tblPr>
              <a:tblGrid>
                <a:gridCol w="2506067">
                  <a:extLst>
                    <a:ext uri="{9D8B030D-6E8A-4147-A177-3AD203B41FA5}">
                      <a16:colId xmlns:a16="http://schemas.microsoft.com/office/drawing/2014/main" val="20000"/>
                    </a:ext>
                  </a:extLst>
                </a:gridCol>
                <a:gridCol w="3940800">
                  <a:extLst>
                    <a:ext uri="{9D8B030D-6E8A-4147-A177-3AD203B41FA5}">
                      <a16:colId xmlns:a16="http://schemas.microsoft.com/office/drawing/2014/main" val="20001"/>
                    </a:ext>
                  </a:extLst>
                </a:gridCol>
                <a:gridCol w="4419767">
                  <a:extLst>
                    <a:ext uri="{9D8B030D-6E8A-4147-A177-3AD203B41FA5}">
                      <a16:colId xmlns:a16="http://schemas.microsoft.com/office/drawing/2014/main" val="20002"/>
                    </a:ext>
                  </a:extLst>
                </a:gridCol>
              </a:tblGrid>
              <a:tr h="507960">
                <a:tc>
                  <a:txBody>
                    <a:bodyPr/>
                    <a:lstStyle/>
                    <a:p>
                      <a:pPr marL="0" lvl="0" indent="0" algn="l" rtl="0">
                        <a:spcBef>
                          <a:spcPts val="0"/>
                        </a:spcBef>
                        <a:spcAft>
                          <a:spcPts val="0"/>
                        </a:spcAft>
                        <a:buNone/>
                      </a:pPr>
                      <a:endParaRPr sz="1700" dirty="0"/>
                    </a:p>
                  </a:txBody>
                  <a:tcPr marL="121900" marR="121900" marT="121900" marB="121900"/>
                </a:tc>
                <a:tc>
                  <a:txBody>
                    <a:bodyPr/>
                    <a:lstStyle/>
                    <a:p>
                      <a:pPr marL="0" lvl="0" indent="0" algn="l" rtl="0">
                        <a:spcBef>
                          <a:spcPts val="0"/>
                        </a:spcBef>
                        <a:spcAft>
                          <a:spcPts val="0"/>
                        </a:spcAft>
                        <a:buNone/>
                      </a:pPr>
                      <a:r>
                        <a:rPr lang="en" sz="1700"/>
                        <a:t>FTS Semi-Gradient (FTS-SG)</a:t>
                      </a:r>
                      <a:endParaRPr sz="1700"/>
                    </a:p>
                  </a:txBody>
                  <a:tcPr marL="121900" marR="121900" marT="121900" marB="121900"/>
                </a:tc>
                <a:tc>
                  <a:txBody>
                    <a:bodyPr/>
                    <a:lstStyle/>
                    <a:p>
                      <a:pPr marL="0" lvl="0" indent="0" algn="l" rtl="0">
                        <a:spcBef>
                          <a:spcPts val="0"/>
                        </a:spcBef>
                        <a:spcAft>
                          <a:spcPts val="0"/>
                        </a:spcAft>
                        <a:buNone/>
                      </a:pPr>
                      <a:r>
                        <a:rPr lang="en-US" sz="1700" dirty="0"/>
                        <a:t>ALTO/TCN</a:t>
                      </a:r>
                      <a:r>
                        <a:rPr lang="en" sz="1700" dirty="0"/>
                        <a:t> FTS</a:t>
                      </a:r>
                      <a:endParaRPr sz="1700" dirty="0"/>
                    </a:p>
                  </a:txBody>
                  <a:tcPr marL="121900" marR="121900" marT="121900" marB="121900"/>
                </a:tc>
                <a:extLst>
                  <a:ext uri="{0D108BD9-81ED-4DB2-BD59-A6C34878D82A}">
                    <a16:rowId xmlns:a16="http://schemas.microsoft.com/office/drawing/2014/main" val="10000"/>
                  </a:ext>
                </a:extLst>
              </a:tr>
              <a:tr h="507960">
                <a:tc>
                  <a:txBody>
                    <a:bodyPr/>
                    <a:lstStyle/>
                    <a:p>
                      <a:pPr marL="0" lvl="0" indent="0" algn="l" rtl="0">
                        <a:spcBef>
                          <a:spcPts val="0"/>
                        </a:spcBef>
                        <a:spcAft>
                          <a:spcPts val="0"/>
                        </a:spcAft>
                        <a:buNone/>
                      </a:pPr>
                      <a:r>
                        <a:rPr lang="en" sz="1700" b="1"/>
                        <a:t>Total BW Utilization</a:t>
                      </a:r>
                      <a:endParaRPr sz="1700" b="1"/>
                    </a:p>
                  </a:txBody>
                  <a:tcPr marL="121900" marR="121900" marT="121900" marB="121900"/>
                </a:tc>
                <a:tc>
                  <a:txBody>
                    <a:bodyPr/>
                    <a:lstStyle/>
                    <a:p>
                      <a:pPr marL="0" lvl="0" indent="0" algn="l" rtl="0">
                        <a:spcBef>
                          <a:spcPts val="0"/>
                        </a:spcBef>
                        <a:spcAft>
                          <a:spcPts val="0"/>
                        </a:spcAft>
                        <a:buNone/>
                      </a:pPr>
                      <a:r>
                        <a:rPr lang="en" sz="1700"/>
                        <a:t>Not optimal (6GB unused BW).</a:t>
                      </a:r>
                      <a:endParaRPr sz="1700"/>
                    </a:p>
                  </a:txBody>
                  <a:tcPr marL="121900" marR="121900" marT="121900" marB="121900"/>
                </a:tc>
                <a:tc>
                  <a:txBody>
                    <a:bodyPr/>
                    <a:lstStyle/>
                    <a:p>
                      <a:pPr marL="0" lvl="0" indent="0" algn="l" rtl="0">
                        <a:spcBef>
                          <a:spcPts val="0"/>
                        </a:spcBef>
                        <a:spcAft>
                          <a:spcPts val="0"/>
                        </a:spcAft>
                        <a:buNone/>
                      </a:pPr>
                      <a:r>
                        <a:rPr lang="en" sz="1700"/>
                        <a:t>Fully utilized BW.</a:t>
                      </a:r>
                      <a:endParaRPr sz="1700"/>
                    </a:p>
                  </a:txBody>
                  <a:tcPr marL="121900" marR="121900" marT="121900" marB="121900"/>
                </a:tc>
                <a:extLst>
                  <a:ext uri="{0D108BD9-81ED-4DB2-BD59-A6C34878D82A}">
                    <a16:rowId xmlns:a16="http://schemas.microsoft.com/office/drawing/2014/main" val="10001"/>
                  </a:ext>
                </a:extLst>
              </a:tr>
              <a:tr h="586533">
                <a:tc>
                  <a:txBody>
                    <a:bodyPr/>
                    <a:lstStyle/>
                    <a:p>
                      <a:pPr marL="0" lvl="0" indent="0" algn="l" rtl="0">
                        <a:spcBef>
                          <a:spcPts val="0"/>
                        </a:spcBef>
                        <a:spcAft>
                          <a:spcPts val="0"/>
                        </a:spcAft>
                        <a:buNone/>
                      </a:pPr>
                      <a:r>
                        <a:rPr lang="en" sz="1700" b="1">
                          <a:solidFill>
                            <a:schemeClr val="dk1"/>
                          </a:solidFill>
                        </a:rPr>
                        <a:t>Resource Control</a:t>
                      </a:r>
                      <a:endParaRPr sz="1700" b="1">
                        <a:solidFill>
                          <a:schemeClr val="dk1"/>
                        </a:solidFill>
                      </a:endParaRPr>
                    </a:p>
                  </a:txBody>
                  <a:tcPr marL="121900" marR="121900" marT="121900" marB="121900"/>
                </a:tc>
                <a:tc>
                  <a:txBody>
                    <a:bodyPr/>
                    <a:lstStyle/>
                    <a:p>
                      <a:pPr marL="0" lvl="0" indent="0" algn="l" rtl="0">
                        <a:spcBef>
                          <a:spcPts val="0"/>
                        </a:spcBef>
                        <a:spcAft>
                          <a:spcPts val="0"/>
                        </a:spcAft>
                        <a:buNone/>
                      </a:pPr>
                      <a:r>
                        <a:rPr lang="en" sz="1700">
                          <a:solidFill>
                            <a:schemeClr val="dk1"/>
                          </a:solidFill>
                        </a:rPr>
                        <a:t>BW shares not satisfied.</a:t>
                      </a:r>
                      <a:endParaRPr sz="1700"/>
                    </a:p>
                  </a:txBody>
                  <a:tcPr marL="121900" marR="121900" marT="121900" marB="121900"/>
                </a:tc>
                <a:tc>
                  <a:txBody>
                    <a:bodyPr/>
                    <a:lstStyle/>
                    <a:p>
                      <a:pPr marL="0" lvl="0" indent="0" algn="l" rtl="0">
                        <a:spcBef>
                          <a:spcPts val="0"/>
                        </a:spcBef>
                        <a:spcAft>
                          <a:spcPts val="0"/>
                        </a:spcAft>
                        <a:buNone/>
                      </a:pPr>
                      <a:r>
                        <a:rPr lang="en" sz="1700">
                          <a:solidFill>
                            <a:schemeClr val="dk1"/>
                          </a:solidFill>
                        </a:rPr>
                        <a:t>BW allocated close to 2:1 spec.</a:t>
                      </a:r>
                      <a:endParaRPr sz="1700"/>
                    </a:p>
                  </a:txBody>
                  <a:tcPr marL="121900" marR="121900" marT="121900" marB="121900"/>
                </a:tc>
                <a:extLst>
                  <a:ext uri="{0D108BD9-81ED-4DB2-BD59-A6C34878D82A}">
                    <a16:rowId xmlns:a16="http://schemas.microsoft.com/office/drawing/2014/main" val="10002"/>
                  </a:ext>
                </a:extLst>
              </a:tr>
              <a:tr h="772120">
                <a:tc>
                  <a:txBody>
                    <a:bodyPr/>
                    <a:lstStyle/>
                    <a:p>
                      <a:pPr marL="0" lvl="0" indent="0" algn="l" rtl="0">
                        <a:spcBef>
                          <a:spcPts val="0"/>
                        </a:spcBef>
                        <a:spcAft>
                          <a:spcPts val="0"/>
                        </a:spcAft>
                        <a:buNone/>
                      </a:pPr>
                      <a:r>
                        <a:rPr lang="en" sz="1700" b="1">
                          <a:solidFill>
                            <a:schemeClr val="dk1"/>
                          </a:solidFill>
                        </a:rPr>
                        <a:t>RCT</a:t>
                      </a:r>
                      <a:endParaRPr sz="1700" b="1">
                        <a:solidFill>
                          <a:schemeClr val="dk1"/>
                        </a:solidFill>
                      </a:endParaRPr>
                    </a:p>
                  </a:txBody>
                  <a:tcPr marL="121900" marR="121900" marT="121900" marB="121900"/>
                </a:tc>
                <a:tc>
                  <a:txBody>
                    <a:bodyPr/>
                    <a:lstStyle/>
                    <a:p>
                      <a:pPr marL="0" lvl="0" indent="0" algn="l" rtl="0">
                        <a:spcBef>
                          <a:spcPts val="0"/>
                        </a:spcBef>
                        <a:spcAft>
                          <a:spcPts val="0"/>
                        </a:spcAft>
                        <a:buNone/>
                      </a:pPr>
                      <a:r>
                        <a:rPr lang="en" sz="1700"/>
                        <a:t>Max RCT = 20,000 slots.</a:t>
                      </a:r>
                      <a:endParaRPr sz="1700"/>
                    </a:p>
                  </a:txBody>
                  <a:tcPr marL="121900" marR="121900" marT="121900" marB="121900"/>
                </a:tc>
                <a:tc>
                  <a:txBody>
                    <a:bodyPr/>
                    <a:lstStyle/>
                    <a:p>
                      <a:pPr marL="0" lvl="0" indent="0" algn="l" rtl="0">
                        <a:spcBef>
                          <a:spcPts val="0"/>
                        </a:spcBef>
                        <a:spcAft>
                          <a:spcPts val="0"/>
                        </a:spcAft>
                        <a:buNone/>
                      </a:pPr>
                      <a:r>
                        <a:rPr lang="en" sz="1700" dirty="0">
                          <a:solidFill>
                            <a:schemeClr val="dk1"/>
                          </a:solidFill>
                        </a:rPr>
                        <a:t>Max RCT = 4,000 slots.</a:t>
                      </a:r>
                      <a:endParaRPr sz="1700" dirty="0">
                        <a:solidFill>
                          <a:schemeClr val="dk1"/>
                        </a:solidFill>
                      </a:endParaRPr>
                    </a:p>
                    <a:p>
                      <a:pPr marL="0" lvl="0" indent="0" algn="l" rtl="0">
                        <a:spcBef>
                          <a:spcPts val="0"/>
                        </a:spcBef>
                        <a:spcAft>
                          <a:spcPts val="0"/>
                        </a:spcAft>
                        <a:buNone/>
                      </a:pPr>
                      <a:endParaRPr sz="1700" dirty="0"/>
                    </a:p>
                  </a:txBody>
                  <a:tcPr marL="121900" marR="121900" marT="121900" marB="121900"/>
                </a:tc>
                <a:extLst>
                  <a:ext uri="{0D108BD9-81ED-4DB2-BD59-A6C34878D82A}">
                    <a16:rowId xmlns:a16="http://schemas.microsoft.com/office/drawing/2014/main" val="10003"/>
                  </a:ext>
                </a:extLst>
              </a:tr>
            </a:tbl>
          </a:graphicData>
        </a:graphic>
      </p:graphicFrame>
      <p:sp>
        <p:nvSpPr>
          <p:cNvPr id="426" name="Google Shape;426;p45"/>
          <p:cNvSpPr/>
          <p:nvPr/>
        </p:nvSpPr>
        <p:spPr>
          <a:xfrm>
            <a:off x="600259" y="6153715"/>
            <a:ext cx="10991451" cy="5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dirty="0">
                <a:solidFill>
                  <a:srgbClr val="980000"/>
                </a:solidFill>
              </a:rPr>
              <a:t>FTS-SG depends on correct configuration (e.g., high enough default). </a:t>
            </a:r>
            <a:r>
              <a:rPr lang="en-US" sz="2000" b="1" dirty="0">
                <a:solidFill>
                  <a:srgbClr val="980000"/>
                </a:solidFill>
              </a:rPr>
              <a:t>ALTO/TCN</a:t>
            </a:r>
            <a:r>
              <a:rPr lang="en" sz="2000" b="1" dirty="0">
                <a:solidFill>
                  <a:srgbClr val="980000"/>
                </a:solidFill>
              </a:rPr>
              <a:t> is fully automated</a:t>
            </a:r>
            <a:r>
              <a:rPr lang="en" sz="2000" dirty="0">
                <a:solidFill>
                  <a:srgbClr val="980000"/>
                </a:solidFill>
              </a:rPr>
              <a:t>.</a:t>
            </a:r>
            <a:endParaRPr sz="2000" dirty="0">
              <a:solidFill>
                <a:srgbClr val="980000"/>
              </a:solidFill>
            </a:endParaRPr>
          </a:p>
        </p:txBody>
      </p:sp>
      <p:pic>
        <p:nvPicPr>
          <p:cNvPr id="3" name="Picture 2">
            <a:extLst>
              <a:ext uri="{FF2B5EF4-FFF2-40B4-BE49-F238E27FC236}">
                <a16:creationId xmlns:a16="http://schemas.microsoft.com/office/drawing/2014/main" id="{C627CBAD-C018-66FB-D92D-6608916C34CF}"/>
              </a:ext>
            </a:extLst>
          </p:cNvPr>
          <p:cNvPicPr>
            <a:picLocks noChangeAspect="1"/>
          </p:cNvPicPr>
          <p:nvPr/>
        </p:nvPicPr>
        <p:blipFill>
          <a:blip r:embed="rId3"/>
          <a:stretch>
            <a:fillRect/>
          </a:stretch>
        </p:blipFill>
        <p:spPr>
          <a:xfrm>
            <a:off x="807198" y="671756"/>
            <a:ext cx="10577573" cy="2958709"/>
          </a:xfrm>
          <a:prstGeom prst="rect">
            <a:avLst/>
          </a:prstGeom>
        </p:spPr>
      </p:pic>
      <p:sp>
        <p:nvSpPr>
          <p:cNvPr id="2" name="TextBox 1">
            <a:extLst>
              <a:ext uri="{FF2B5EF4-FFF2-40B4-BE49-F238E27FC236}">
                <a16:creationId xmlns:a16="http://schemas.microsoft.com/office/drawing/2014/main" id="{4798C3D8-A9C3-A042-8E63-F5901CCC9123}"/>
              </a:ext>
            </a:extLst>
          </p:cNvPr>
          <p:cNvSpPr txBox="1"/>
          <p:nvPr/>
        </p:nvSpPr>
        <p:spPr>
          <a:xfrm>
            <a:off x="8213735" y="987135"/>
            <a:ext cx="670376" cy="174407"/>
          </a:xfrm>
          <a:prstGeom prst="rect">
            <a:avLst/>
          </a:prstGeom>
          <a:solidFill>
            <a:schemeClr val="lt1"/>
          </a:solidFill>
        </p:spPr>
        <p:txBody>
          <a:bodyPr wrap="none" rtlCol="0">
            <a:spAutoFit/>
          </a:bodyPr>
          <a:lstStyle/>
          <a:p>
            <a:r>
              <a:rPr lang="en-US" sz="800" dirty="0"/>
              <a:t>ALTO/TCN FTS</a:t>
            </a:r>
          </a:p>
        </p:txBody>
      </p:sp>
      <p:sp>
        <p:nvSpPr>
          <p:cNvPr id="9" name="TextBox 8">
            <a:extLst>
              <a:ext uri="{FF2B5EF4-FFF2-40B4-BE49-F238E27FC236}">
                <a16:creationId xmlns:a16="http://schemas.microsoft.com/office/drawing/2014/main" id="{E57FA5C1-EC53-B248-89FB-3231889422FB}"/>
              </a:ext>
            </a:extLst>
          </p:cNvPr>
          <p:cNvSpPr txBox="1"/>
          <p:nvPr/>
        </p:nvSpPr>
        <p:spPr>
          <a:xfrm>
            <a:off x="6320918" y="639191"/>
            <a:ext cx="678391" cy="174407"/>
          </a:xfrm>
          <a:prstGeom prst="rect">
            <a:avLst/>
          </a:prstGeom>
          <a:solidFill>
            <a:schemeClr val="lt1"/>
          </a:solidFill>
        </p:spPr>
        <p:txBody>
          <a:bodyPr wrap="none" rtlCol="0">
            <a:spAutoFit/>
          </a:bodyPr>
          <a:lstStyle/>
          <a:p>
            <a:r>
              <a:rPr lang="en-US" sz="800" b="1" dirty="0"/>
              <a:t>ALTO/TCN FTS</a:t>
            </a:r>
          </a:p>
        </p:txBody>
      </p:sp>
    </p:spTree>
    <p:extLst>
      <p:ext uri="{BB962C8B-B14F-4D97-AF65-F5344CB8AC3E}">
        <p14:creationId xmlns:p14="http://schemas.microsoft.com/office/powerpoint/2010/main" val="1227206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a:t>Request Performance Distribution</a:t>
            </a:r>
            <a:endParaRPr sz="2960"/>
          </a:p>
        </p:txBody>
      </p:sp>
      <p:sp>
        <p:nvSpPr>
          <p:cNvPr id="442" name="Google Shape;442;p47"/>
          <p:cNvSpPr txBox="1"/>
          <p:nvPr/>
        </p:nvSpPr>
        <p:spPr>
          <a:xfrm>
            <a:off x="6458967" y="2762767"/>
            <a:ext cx="4926400" cy="188765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marL="609585" indent="-423323">
              <a:spcBef>
                <a:spcPts val="0"/>
              </a:spcBef>
              <a:spcAft>
                <a:spcPts val="0"/>
              </a:spcAft>
              <a:buClr>
                <a:srgbClr val="980000"/>
              </a:buClr>
              <a:buSzPts val="1400"/>
              <a:buAutoNum type="arabicPeriod"/>
            </a:pPr>
            <a:r>
              <a:rPr lang="en" sz="3200" b="1">
                <a:solidFill>
                  <a:srgbClr val="980000"/>
                </a:solidFill>
              </a:rPr>
              <a:t>2.03x</a:t>
            </a:r>
            <a:r>
              <a:rPr lang="en" sz="3200">
                <a:solidFill>
                  <a:srgbClr val="980000"/>
                </a:solidFill>
              </a:rPr>
              <a:t> mean RCT improvement.  </a:t>
            </a:r>
            <a:endParaRPr sz="3200">
              <a:solidFill>
                <a:srgbClr val="980000"/>
              </a:solidFill>
            </a:endParaRPr>
          </a:p>
          <a:p>
            <a:pPr marL="609585" indent="-423323">
              <a:spcBef>
                <a:spcPts val="0"/>
              </a:spcBef>
              <a:spcAft>
                <a:spcPts val="0"/>
              </a:spcAft>
              <a:buClr>
                <a:srgbClr val="980000"/>
              </a:buClr>
              <a:buSzPts val="1400"/>
              <a:buAutoNum type="arabicPeriod"/>
            </a:pPr>
            <a:r>
              <a:rPr lang="en" sz="3200" b="1">
                <a:solidFill>
                  <a:srgbClr val="980000"/>
                </a:solidFill>
              </a:rPr>
              <a:t>2.49x</a:t>
            </a:r>
            <a:r>
              <a:rPr lang="en" sz="3200">
                <a:solidFill>
                  <a:srgbClr val="980000"/>
                </a:solidFill>
              </a:rPr>
              <a:t> max RCT improvement.</a:t>
            </a:r>
            <a:endParaRPr sz="3200">
              <a:solidFill>
                <a:srgbClr val="980000"/>
              </a:solidFill>
            </a:endParaRPr>
          </a:p>
          <a:p>
            <a:pPr algn="ctr">
              <a:spcBef>
                <a:spcPts val="0"/>
              </a:spcBef>
              <a:spcAft>
                <a:spcPts val="0"/>
              </a:spcAft>
            </a:pPr>
            <a:r>
              <a:rPr lang="en" sz="3200" b="1">
                <a:solidFill>
                  <a:schemeClr val="dk1"/>
                </a:solidFill>
              </a:rPr>
              <a:t>Global Objective, Zero-order gradients, and Resource Control Constraints. </a:t>
            </a:r>
            <a:endParaRPr sz="3200" b="1">
              <a:solidFill>
                <a:schemeClr val="dk1"/>
              </a:solidFill>
            </a:endParaRPr>
          </a:p>
        </p:txBody>
      </p:sp>
      <p:sp>
        <p:nvSpPr>
          <p:cNvPr id="443" name="Google Shape;443;p47"/>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35</a:t>
            </a:fld>
            <a:endParaRPr/>
          </a:p>
        </p:txBody>
      </p:sp>
      <p:sp>
        <p:nvSpPr>
          <p:cNvPr id="444" name="Google Shape;444;p47"/>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35</a:t>
            </a:fld>
            <a:endParaRPr/>
          </a:p>
        </p:txBody>
      </p:sp>
      <p:sp>
        <p:nvSpPr>
          <p:cNvPr id="445" name="Google Shape;445;p47"/>
          <p:cNvSpPr txBox="1"/>
          <p:nvPr/>
        </p:nvSpPr>
        <p:spPr>
          <a:xfrm>
            <a:off x="155800" y="5670434"/>
            <a:ext cx="6150800" cy="69765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err="1">
                <a:solidFill>
                  <a:schemeClr val="dk1"/>
                </a:solidFill>
              </a:rPr>
              <a:t>Setting</a:t>
            </a:r>
            <a:r>
              <a:rPr lang="en" sz="1467" i="1">
                <a:solidFill>
                  <a:schemeClr val="dk1"/>
                </a:solidFill>
              </a:rPr>
              <a:t>: Similar to previous slide, but with modification to include more requests to show more details:  100 &lt;src, dst&gt; pipes, one request per pipe, each request 5K transfers, file size = 100MB.</a:t>
            </a:r>
            <a:endParaRPr sz="1467" i="1">
              <a:solidFill>
                <a:schemeClr val="dk1"/>
              </a:solidFill>
            </a:endParaRPr>
          </a:p>
          <a:p>
            <a:pPr>
              <a:spcBef>
                <a:spcPts val="0"/>
              </a:spcBef>
              <a:spcAft>
                <a:spcPts val="0"/>
              </a:spcAft>
            </a:pPr>
            <a:r>
              <a:rPr lang="en" sz="1467" i="1">
                <a:solidFill>
                  <a:schemeClr val="dk1"/>
                </a:solidFill>
              </a:rPr>
              <a:t>Resource Control goal: all equal weights.</a:t>
            </a:r>
            <a:endParaRPr sz="1467" i="1">
              <a:solidFill>
                <a:schemeClr val="dk1"/>
              </a:solidFill>
            </a:endParaRPr>
          </a:p>
        </p:txBody>
      </p:sp>
      <p:pic>
        <p:nvPicPr>
          <p:cNvPr id="5" name="Picture 4">
            <a:extLst>
              <a:ext uri="{FF2B5EF4-FFF2-40B4-BE49-F238E27FC236}">
                <a16:creationId xmlns:a16="http://schemas.microsoft.com/office/drawing/2014/main" id="{92E37AB6-D6EB-CB6C-1644-4F382F40C266}"/>
              </a:ext>
            </a:extLst>
          </p:cNvPr>
          <p:cNvPicPr>
            <a:picLocks noChangeAspect="1"/>
          </p:cNvPicPr>
          <p:nvPr/>
        </p:nvPicPr>
        <p:blipFill>
          <a:blip r:embed="rId3"/>
          <a:stretch>
            <a:fillRect/>
          </a:stretch>
        </p:blipFill>
        <p:spPr>
          <a:xfrm>
            <a:off x="415601" y="993467"/>
            <a:ext cx="5695959" cy="3864219"/>
          </a:xfrm>
          <a:prstGeom prst="rect">
            <a:avLst/>
          </a:prstGeom>
        </p:spPr>
      </p:pic>
      <p:sp>
        <p:nvSpPr>
          <p:cNvPr id="8" name="TextBox 7">
            <a:extLst>
              <a:ext uri="{FF2B5EF4-FFF2-40B4-BE49-F238E27FC236}">
                <a16:creationId xmlns:a16="http://schemas.microsoft.com/office/drawing/2014/main" id="{A61BAF6C-18DD-7C4E-A035-F28B7AA81391}"/>
              </a:ext>
            </a:extLst>
          </p:cNvPr>
          <p:cNvSpPr txBox="1"/>
          <p:nvPr/>
        </p:nvSpPr>
        <p:spPr>
          <a:xfrm>
            <a:off x="3353647" y="3926570"/>
            <a:ext cx="670376" cy="174407"/>
          </a:xfrm>
          <a:prstGeom prst="rect">
            <a:avLst/>
          </a:prstGeom>
          <a:solidFill>
            <a:schemeClr val="lt1"/>
          </a:solidFill>
        </p:spPr>
        <p:txBody>
          <a:bodyPr wrap="none" rtlCol="0">
            <a:spAutoFit/>
          </a:bodyPr>
          <a:lstStyle/>
          <a:p>
            <a:r>
              <a:rPr lang="en-US" sz="800" dirty="0"/>
              <a:t>ALTO/TCN FTS</a:t>
            </a:r>
          </a:p>
        </p:txBody>
      </p:sp>
    </p:spTree>
    <p:extLst>
      <p:ext uri="{BB962C8B-B14F-4D97-AF65-F5344CB8AC3E}">
        <p14:creationId xmlns:p14="http://schemas.microsoft.com/office/powerpoint/2010/main" val="85805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415600" y="61067"/>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a:t>From All-Arrival Workload ⇒ Dynamic Arrival Workload</a:t>
            </a:r>
            <a:endParaRPr sz="2960"/>
          </a:p>
        </p:txBody>
      </p:sp>
      <p:sp>
        <p:nvSpPr>
          <p:cNvPr id="463" name="Google Shape;463;p49"/>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36</a:t>
            </a:fld>
            <a:endParaRPr/>
          </a:p>
        </p:txBody>
      </p:sp>
      <p:sp>
        <p:nvSpPr>
          <p:cNvPr id="464" name="Google Shape;464;p49"/>
          <p:cNvSpPr txBox="1"/>
          <p:nvPr/>
        </p:nvSpPr>
        <p:spPr>
          <a:xfrm>
            <a:off x="4629713" y="5345599"/>
            <a:ext cx="5553200" cy="1231066"/>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3200" b="1" dirty="0">
                <a:solidFill>
                  <a:srgbClr val="980000"/>
                </a:solidFill>
              </a:rPr>
              <a:t>8.0x</a:t>
            </a:r>
            <a:r>
              <a:rPr lang="en" sz="3200" dirty="0">
                <a:solidFill>
                  <a:srgbClr val="980000"/>
                </a:solidFill>
              </a:rPr>
              <a:t> improvement in RCT when using </a:t>
            </a:r>
            <a:r>
              <a:rPr lang="en-US" sz="3200" dirty="0">
                <a:solidFill>
                  <a:srgbClr val="980000"/>
                </a:solidFill>
              </a:rPr>
              <a:t>ALTO/TCN</a:t>
            </a:r>
            <a:r>
              <a:rPr lang="en" sz="3200" dirty="0">
                <a:solidFill>
                  <a:srgbClr val="980000"/>
                </a:solidFill>
              </a:rPr>
              <a:t>.</a:t>
            </a:r>
            <a:endParaRPr sz="3200" dirty="0">
              <a:solidFill>
                <a:srgbClr val="980000"/>
              </a:solidFill>
            </a:endParaRPr>
          </a:p>
          <a:p>
            <a:pPr algn="ctr">
              <a:spcBef>
                <a:spcPts val="0"/>
              </a:spcBef>
              <a:spcAft>
                <a:spcPts val="0"/>
              </a:spcAft>
            </a:pPr>
            <a:r>
              <a:rPr lang="en" sz="3200" b="1" dirty="0">
                <a:solidFill>
                  <a:schemeClr val="dk1"/>
                </a:solidFill>
              </a:rPr>
              <a:t>(Global Objective, Full Zero Order)</a:t>
            </a:r>
            <a:r>
              <a:rPr lang="en" sz="3200" dirty="0"/>
              <a:t>   </a:t>
            </a:r>
            <a:endParaRPr sz="3200" dirty="0"/>
          </a:p>
        </p:txBody>
      </p:sp>
      <p:sp>
        <p:nvSpPr>
          <p:cNvPr id="465" name="Google Shape;465;p49"/>
          <p:cNvSpPr txBox="1"/>
          <p:nvPr/>
        </p:nvSpPr>
        <p:spPr>
          <a:xfrm>
            <a:off x="0" y="5378667"/>
            <a:ext cx="4000000" cy="84814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a:solidFill>
                  <a:schemeClr val="dk1"/>
                </a:solidFill>
              </a:rPr>
              <a:t>Setting: ESnet (67 nodes), selected 50 active pipes; each pipe has transfer workload arrives according to a arrival distribution (Poisson arrival, with parameter 1200 (every 200 time slot); Each replication request has N(40k, 20k) files, file size is 100MB.</a:t>
            </a:r>
            <a:endParaRPr sz="3200"/>
          </a:p>
        </p:txBody>
      </p:sp>
      <p:pic>
        <p:nvPicPr>
          <p:cNvPr id="3" name="Picture 2">
            <a:extLst>
              <a:ext uri="{FF2B5EF4-FFF2-40B4-BE49-F238E27FC236}">
                <a16:creationId xmlns:a16="http://schemas.microsoft.com/office/drawing/2014/main" id="{1E477EC9-4E72-7BD0-56E6-77ABC7B366FD}"/>
              </a:ext>
            </a:extLst>
          </p:cNvPr>
          <p:cNvPicPr>
            <a:picLocks noChangeAspect="1"/>
          </p:cNvPicPr>
          <p:nvPr/>
        </p:nvPicPr>
        <p:blipFill>
          <a:blip r:embed="rId3"/>
          <a:stretch>
            <a:fillRect/>
          </a:stretch>
        </p:blipFill>
        <p:spPr>
          <a:xfrm>
            <a:off x="270702" y="923892"/>
            <a:ext cx="11025909" cy="4120249"/>
          </a:xfrm>
          <a:prstGeom prst="rect">
            <a:avLst/>
          </a:prstGeom>
        </p:spPr>
      </p:pic>
      <p:sp>
        <p:nvSpPr>
          <p:cNvPr id="7" name="TextBox 6">
            <a:extLst>
              <a:ext uri="{FF2B5EF4-FFF2-40B4-BE49-F238E27FC236}">
                <a16:creationId xmlns:a16="http://schemas.microsoft.com/office/drawing/2014/main" id="{37475ED0-23FD-8741-BFF3-68DC5A2066FF}"/>
              </a:ext>
            </a:extLst>
          </p:cNvPr>
          <p:cNvSpPr txBox="1"/>
          <p:nvPr/>
        </p:nvSpPr>
        <p:spPr>
          <a:xfrm>
            <a:off x="9959026" y="2949545"/>
            <a:ext cx="265641" cy="164148"/>
          </a:xfrm>
          <a:prstGeom prst="rect">
            <a:avLst/>
          </a:prstGeom>
          <a:solidFill>
            <a:schemeClr val="lt1"/>
          </a:solidFill>
        </p:spPr>
        <p:txBody>
          <a:bodyPr wrap="square" lIns="0" tIns="0" rIns="0" bIns="0" rtlCol="0">
            <a:spAutoFit/>
          </a:bodyPr>
          <a:lstStyle/>
          <a:p>
            <a:r>
              <a:rPr lang="en-US" sz="800" b="1" dirty="0"/>
              <a:t>ALTO/TCN</a:t>
            </a:r>
          </a:p>
        </p:txBody>
      </p:sp>
      <p:sp>
        <p:nvSpPr>
          <p:cNvPr id="8" name="TextBox 7">
            <a:extLst>
              <a:ext uri="{FF2B5EF4-FFF2-40B4-BE49-F238E27FC236}">
                <a16:creationId xmlns:a16="http://schemas.microsoft.com/office/drawing/2014/main" id="{F6238E2A-3860-2D41-B713-EFC6798CCD7E}"/>
              </a:ext>
            </a:extLst>
          </p:cNvPr>
          <p:cNvSpPr txBox="1"/>
          <p:nvPr/>
        </p:nvSpPr>
        <p:spPr>
          <a:xfrm>
            <a:off x="5519256" y="964871"/>
            <a:ext cx="265641" cy="164148"/>
          </a:xfrm>
          <a:prstGeom prst="rect">
            <a:avLst/>
          </a:prstGeom>
          <a:solidFill>
            <a:schemeClr val="lt1"/>
          </a:solidFill>
        </p:spPr>
        <p:txBody>
          <a:bodyPr wrap="square" lIns="0" tIns="0" rIns="0" bIns="0" rtlCol="0">
            <a:spAutoFit/>
          </a:bodyPr>
          <a:lstStyle/>
          <a:p>
            <a:r>
              <a:rPr lang="en-US" sz="800" b="1" dirty="0"/>
              <a:t>ALTO/TCN</a:t>
            </a:r>
          </a:p>
        </p:txBody>
      </p:sp>
      <p:sp>
        <p:nvSpPr>
          <p:cNvPr id="9" name="TextBox 8">
            <a:extLst>
              <a:ext uri="{FF2B5EF4-FFF2-40B4-BE49-F238E27FC236}">
                <a16:creationId xmlns:a16="http://schemas.microsoft.com/office/drawing/2014/main" id="{3D3364E8-B998-C446-89E0-C116F6FB1736}"/>
              </a:ext>
            </a:extLst>
          </p:cNvPr>
          <p:cNvSpPr txBox="1"/>
          <p:nvPr/>
        </p:nvSpPr>
        <p:spPr>
          <a:xfrm>
            <a:off x="1895064" y="1490961"/>
            <a:ext cx="265641" cy="164148"/>
          </a:xfrm>
          <a:prstGeom prst="rect">
            <a:avLst/>
          </a:prstGeom>
          <a:solidFill>
            <a:schemeClr val="accent3">
              <a:lumMod val="20000"/>
              <a:lumOff val="80000"/>
            </a:schemeClr>
          </a:solidFill>
        </p:spPr>
        <p:txBody>
          <a:bodyPr wrap="square" lIns="0" tIns="0" rIns="0" bIns="0" rtlCol="0">
            <a:spAutoFit/>
          </a:bodyPr>
          <a:lstStyle/>
          <a:p>
            <a:r>
              <a:rPr lang="en-US" sz="800" dirty="0"/>
              <a:t>ALTO/TCN</a:t>
            </a:r>
          </a:p>
        </p:txBody>
      </p:sp>
      <p:sp>
        <p:nvSpPr>
          <p:cNvPr id="12" name="TextBox 11">
            <a:extLst>
              <a:ext uri="{FF2B5EF4-FFF2-40B4-BE49-F238E27FC236}">
                <a16:creationId xmlns:a16="http://schemas.microsoft.com/office/drawing/2014/main" id="{32D6EA48-0089-A042-9E3F-7BFEE227FDD2}"/>
              </a:ext>
            </a:extLst>
          </p:cNvPr>
          <p:cNvSpPr txBox="1"/>
          <p:nvPr/>
        </p:nvSpPr>
        <p:spPr>
          <a:xfrm>
            <a:off x="1705782" y="1627356"/>
            <a:ext cx="265641" cy="164148"/>
          </a:xfrm>
          <a:prstGeom prst="rect">
            <a:avLst/>
          </a:prstGeom>
          <a:solidFill>
            <a:schemeClr val="accent3">
              <a:lumMod val="20000"/>
              <a:lumOff val="80000"/>
            </a:schemeClr>
          </a:solidFill>
        </p:spPr>
        <p:txBody>
          <a:bodyPr wrap="square" lIns="0" tIns="0" rIns="0" bIns="0" rtlCol="0">
            <a:spAutoFit/>
          </a:bodyPr>
          <a:lstStyle/>
          <a:p>
            <a:r>
              <a:rPr lang="en-US" sz="800" dirty="0"/>
              <a:t>ALTO/TCN</a:t>
            </a:r>
          </a:p>
        </p:txBody>
      </p:sp>
    </p:spTree>
    <p:extLst>
      <p:ext uri="{BB962C8B-B14F-4D97-AF65-F5344CB8AC3E}">
        <p14:creationId xmlns:p14="http://schemas.microsoft.com/office/powerpoint/2010/main" val="66223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8"/>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r>
              <a:rPr lang="en-US" sz="3288" dirty="0"/>
              <a:t>ALTO/TCN</a:t>
            </a:r>
            <a:r>
              <a:rPr lang="en" sz="3288" dirty="0"/>
              <a:t> Zero-order vs First-order</a:t>
            </a:r>
            <a:r>
              <a:rPr lang="en" dirty="0"/>
              <a:t> </a:t>
            </a:r>
            <a:endParaRPr dirty="0"/>
          </a:p>
        </p:txBody>
      </p:sp>
      <p:pic>
        <p:nvPicPr>
          <p:cNvPr id="452" name="Google Shape;452;p48"/>
          <p:cNvPicPr preferRelativeResize="0"/>
          <p:nvPr/>
        </p:nvPicPr>
        <p:blipFill>
          <a:blip r:embed="rId3">
            <a:alphaModFix/>
          </a:blip>
          <a:stretch>
            <a:fillRect/>
          </a:stretch>
        </p:blipFill>
        <p:spPr>
          <a:xfrm>
            <a:off x="783600" y="1453568"/>
            <a:ext cx="5416867" cy="2644633"/>
          </a:xfrm>
          <a:prstGeom prst="rect">
            <a:avLst/>
          </a:prstGeom>
          <a:noFill/>
          <a:ln>
            <a:noFill/>
          </a:ln>
        </p:spPr>
      </p:pic>
      <p:pic>
        <p:nvPicPr>
          <p:cNvPr id="453" name="Google Shape;453;p48"/>
          <p:cNvPicPr preferRelativeResize="0"/>
          <p:nvPr/>
        </p:nvPicPr>
        <p:blipFill>
          <a:blip r:embed="rId4">
            <a:alphaModFix/>
          </a:blip>
          <a:stretch>
            <a:fillRect/>
          </a:stretch>
        </p:blipFill>
        <p:spPr>
          <a:xfrm>
            <a:off x="6427368" y="1255501"/>
            <a:ext cx="5127601" cy="2842700"/>
          </a:xfrm>
          <a:prstGeom prst="rect">
            <a:avLst/>
          </a:prstGeom>
          <a:noFill/>
          <a:ln>
            <a:noFill/>
          </a:ln>
        </p:spPr>
      </p:pic>
      <p:sp>
        <p:nvSpPr>
          <p:cNvPr id="454" name="Google Shape;454;p48"/>
          <p:cNvSpPr txBox="1"/>
          <p:nvPr/>
        </p:nvSpPr>
        <p:spPr>
          <a:xfrm>
            <a:off x="864400" y="4098200"/>
            <a:ext cx="10463200" cy="123106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3200" b="1" dirty="0">
                <a:solidFill>
                  <a:srgbClr val="980000"/>
                </a:solidFill>
              </a:rPr>
              <a:t>2.97x</a:t>
            </a:r>
            <a:r>
              <a:rPr lang="en" sz="3200" dirty="0">
                <a:solidFill>
                  <a:srgbClr val="980000"/>
                </a:solidFill>
              </a:rPr>
              <a:t> improvement in convergence speed (# transient slots) with using first-order gradients.</a:t>
            </a:r>
            <a:endParaRPr sz="3200" dirty="0">
              <a:solidFill>
                <a:srgbClr val="980000"/>
              </a:solidFill>
            </a:endParaRPr>
          </a:p>
          <a:p>
            <a:pPr algn="ctr">
              <a:spcBef>
                <a:spcPts val="0"/>
              </a:spcBef>
              <a:spcAft>
                <a:spcPts val="0"/>
              </a:spcAft>
            </a:pPr>
            <a:r>
              <a:rPr lang="en" sz="3200" b="1" dirty="0"/>
              <a:t>First-order integrated </a:t>
            </a:r>
            <a:r>
              <a:rPr lang="en-US" sz="3200" b="1" dirty="0"/>
              <a:t>ALTO/TCN</a:t>
            </a:r>
            <a:r>
              <a:rPr lang="en" sz="3200" b="1" dirty="0"/>
              <a:t> vs Full Zero-order </a:t>
            </a:r>
            <a:r>
              <a:rPr lang="en-US" sz="3200" b="1" dirty="0"/>
              <a:t>ALTO/TCN</a:t>
            </a:r>
            <a:r>
              <a:rPr lang="en" sz="3200" dirty="0"/>
              <a:t> </a:t>
            </a:r>
            <a:endParaRPr sz="3200" dirty="0">
              <a:highlight>
                <a:schemeClr val="lt2"/>
              </a:highlight>
            </a:endParaRPr>
          </a:p>
        </p:txBody>
      </p:sp>
      <p:sp>
        <p:nvSpPr>
          <p:cNvPr id="455" name="Google Shape;455;p4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37</a:t>
            </a:fld>
            <a:endParaRPr/>
          </a:p>
        </p:txBody>
      </p:sp>
      <p:sp>
        <p:nvSpPr>
          <p:cNvPr id="456" name="Google Shape;456;p4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37</a:t>
            </a:fld>
            <a:endParaRPr/>
          </a:p>
        </p:txBody>
      </p:sp>
      <p:sp>
        <p:nvSpPr>
          <p:cNvPr id="457" name="Google Shape;457;p48"/>
          <p:cNvSpPr txBox="1"/>
          <p:nvPr/>
        </p:nvSpPr>
        <p:spPr>
          <a:xfrm>
            <a:off x="155800" y="5670433"/>
            <a:ext cx="6150800" cy="39667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dirty="0">
                <a:solidFill>
                  <a:schemeClr val="dk1"/>
                </a:solidFill>
              </a:rPr>
              <a:t>Setting:</a:t>
            </a:r>
            <a:r>
              <a:rPr lang="en-US" sz="1467" i="1" dirty="0">
                <a:solidFill>
                  <a:schemeClr val="dk1"/>
                </a:solidFill>
              </a:rPr>
              <a:t>ALTO/TCN</a:t>
            </a:r>
            <a:r>
              <a:rPr lang="en" sz="1467" i="1" dirty="0">
                <a:solidFill>
                  <a:schemeClr val="dk1"/>
                </a:solidFill>
              </a:rPr>
              <a:t>ology </a:t>
            </a:r>
            <a:r>
              <a:rPr lang="en" sz="1467" i="1" dirty="0" err="1">
                <a:solidFill>
                  <a:schemeClr val="dk1"/>
                </a:solidFill>
              </a:rPr>
              <a:t>ESnet</a:t>
            </a:r>
            <a:r>
              <a:rPr lang="en" sz="1467" i="1" dirty="0">
                <a:solidFill>
                  <a:schemeClr val="dk1"/>
                </a:solidFill>
              </a:rPr>
              <a:t>, selected 10 pipes, infinite backlog.</a:t>
            </a:r>
            <a:endParaRPr sz="1467" i="1" dirty="0">
              <a:solidFill>
                <a:schemeClr val="dk1"/>
              </a:solidFill>
            </a:endParaRPr>
          </a:p>
        </p:txBody>
      </p:sp>
      <p:sp>
        <p:nvSpPr>
          <p:cNvPr id="9" name="TextBox 8">
            <a:extLst>
              <a:ext uri="{FF2B5EF4-FFF2-40B4-BE49-F238E27FC236}">
                <a16:creationId xmlns:a16="http://schemas.microsoft.com/office/drawing/2014/main" id="{C6A2AB43-F8EB-C74E-A5B8-C63A978AFCB4}"/>
              </a:ext>
            </a:extLst>
          </p:cNvPr>
          <p:cNvSpPr txBox="1"/>
          <p:nvPr/>
        </p:nvSpPr>
        <p:spPr>
          <a:xfrm>
            <a:off x="8033360" y="1307247"/>
            <a:ext cx="340241" cy="219034"/>
          </a:xfrm>
          <a:prstGeom prst="rect">
            <a:avLst/>
          </a:prstGeom>
          <a:solidFill>
            <a:schemeClr val="bg1"/>
          </a:solidFill>
        </p:spPr>
        <p:txBody>
          <a:bodyPr wrap="square" lIns="0" tIns="0" rIns="0" bIns="0" rtlCol="0">
            <a:spAutoFit/>
          </a:bodyPr>
          <a:lstStyle/>
          <a:p>
            <a:r>
              <a:rPr lang="en-US" sz="1067" dirty="0"/>
              <a:t>ALTO/TCN</a:t>
            </a:r>
          </a:p>
        </p:txBody>
      </p:sp>
    </p:spTree>
    <p:extLst>
      <p:ext uri="{BB962C8B-B14F-4D97-AF65-F5344CB8AC3E}">
        <p14:creationId xmlns:p14="http://schemas.microsoft.com/office/powerpoint/2010/main" val="300695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58099" y="593367"/>
            <a:ext cx="116339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lgn="l"/>
            <a:r>
              <a:rPr lang="en" dirty="0"/>
              <a:t>Existing Transport Scheduling Work: Internet &amp; </a:t>
            </a:r>
            <a:r>
              <a:rPr lang="en" dirty="0" err="1"/>
              <a:t>Hyperscaler</a:t>
            </a:r>
            <a:endParaRPr dirty="0"/>
          </a:p>
        </p:txBody>
      </p:sp>
      <p:sp>
        <p:nvSpPr>
          <p:cNvPr id="81" name="Google Shape;81;p16"/>
          <p:cNvSpPr txBox="1">
            <a:spLocks noGrp="1"/>
          </p:cNvSpPr>
          <p:nvPr>
            <p:ph type="body" idx="1"/>
          </p:nvPr>
        </p:nvSpPr>
        <p:spPr>
          <a:xfrm>
            <a:off x="415600" y="1536633"/>
            <a:ext cx="11360800" cy="497126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sz="2667" dirty="0"/>
              <a:t>Many existing </a:t>
            </a:r>
            <a:r>
              <a:rPr lang="en" sz="2667" dirty="0"/>
              <a:t>transport scheduling mechanisms developed for the general Internet and hyper-scalers, e.g.,</a:t>
            </a:r>
          </a:p>
          <a:p>
            <a:pPr lvl="1"/>
            <a:r>
              <a:rPr lang="en" sz="2133" dirty="0"/>
              <a:t>Layer 3 (networking) QoS/</a:t>
            </a:r>
            <a:r>
              <a:rPr lang="en" sz="2133" dirty="0" err="1"/>
              <a:t>DiffServ</a:t>
            </a:r>
            <a:endParaRPr lang="en" sz="2133" dirty="0"/>
          </a:p>
          <a:p>
            <a:pPr lvl="1"/>
            <a:r>
              <a:rPr lang="en" sz="2133" dirty="0"/>
              <a:t>L4 t</a:t>
            </a:r>
            <a:r>
              <a:rPr lang="en-US" sz="2133" dirty="0" err="1"/>
              <a:t>ra</a:t>
            </a:r>
            <a:r>
              <a:rPr lang="en" sz="2133" dirty="0" err="1"/>
              <a:t>nsport</a:t>
            </a:r>
            <a:r>
              <a:rPr lang="en" sz="2133" dirty="0"/>
              <a:t> congestion control, TCP congestion/rate control</a:t>
            </a:r>
          </a:p>
          <a:p>
            <a:pPr lvl="2"/>
            <a:r>
              <a:rPr lang="en" sz="2133" dirty="0"/>
              <a:t>TCP/Reno, TCP/Cubic, and BBR</a:t>
            </a:r>
          </a:p>
          <a:p>
            <a:pPr lvl="1"/>
            <a:r>
              <a:rPr lang="en" sz="2133" dirty="0"/>
              <a:t>Data center/</a:t>
            </a:r>
            <a:r>
              <a:rPr lang="en" sz="2133" dirty="0" err="1"/>
              <a:t>hyperscaler</a:t>
            </a:r>
            <a:r>
              <a:rPr lang="en" sz="2133" dirty="0"/>
              <a:t> </a:t>
            </a:r>
            <a:r>
              <a:rPr lang="en-US" sz="2133" dirty="0"/>
              <a:t>transport</a:t>
            </a:r>
            <a:r>
              <a:rPr lang="en" sz="2133" dirty="0"/>
              <a:t> scheduling</a:t>
            </a:r>
          </a:p>
          <a:p>
            <a:pPr lvl="2"/>
            <a:r>
              <a:rPr lang="en" sz="2133" dirty="0"/>
              <a:t>DCTCP, </a:t>
            </a:r>
            <a:r>
              <a:rPr lang="en" sz="2133" dirty="0" err="1"/>
              <a:t>fastpass</a:t>
            </a:r>
            <a:r>
              <a:rPr lang="en" sz="2133" dirty="0"/>
              <a:t>, </a:t>
            </a:r>
            <a:r>
              <a:rPr lang="en" sz="2133" dirty="0" err="1"/>
              <a:t>entilement</a:t>
            </a:r>
            <a:r>
              <a:rPr lang="en" sz="2133" dirty="0"/>
              <a:t>, SD-WAN (e.g., B4, SWAN), Co-flow (e.g., </a:t>
            </a:r>
            <a:r>
              <a:rPr lang="en" sz="2133" dirty="0" err="1"/>
              <a:t>Sincronia</a:t>
            </a:r>
            <a:r>
              <a:rPr lang="en" sz="2133" dirty="0"/>
              <a:t>)</a:t>
            </a:r>
          </a:p>
        </p:txBody>
      </p:sp>
      <p:sp>
        <p:nvSpPr>
          <p:cNvPr id="82" name="Google Shape;82;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4</a:t>
            </a:fld>
            <a:endParaRPr/>
          </a:p>
        </p:txBody>
      </p:sp>
      <p:sp>
        <p:nvSpPr>
          <p:cNvPr id="83" name="Google Shape;83;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4</a:t>
            </a:fld>
            <a:endParaRPr/>
          </a:p>
        </p:txBody>
      </p:sp>
    </p:spTree>
    <p:extLst>
      <p:ext uri="{BB962C8B-B14F-4D97-AF65-F5344CB8AC3E}">
        <p14:creationId xmlns:p14="http://schemas.microsoft.com/office/powerpoint/2010/main" val="2889182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15569" y="324009"/>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lgn="l"/>
            <a:r>
              <a:rPr lang="en-US" dirty="0"/>
              <a:t>TCN/ADN: Strong, Flexible Resource Allocation Model </a:t>
            </a:r>
            <a:br>
              <a:rPr lang="en-US" dirty="0"/>
            </a:br>
            <a:r>
              <a:rPr lang="en-US" dirty="0"/>
              <a:t>on Top of Weak, Universal Control Knob</a:t>
            </a:r>
            <a:endParaRPr dirty="0"/>
          </a:p>
        </p:txBody>
      </p:sp>
      <p:sp>
        <p:nvSpPr>
          <p:cNvPr id="81" name="Google Shape;81;p16"/>
          <p:cNvSpPr txBox="1">
            <a:spLocks noGrp="1"/>
          </p:cNvSpPr>
          <p:nvPr>
            <p:ph type="body" idx="1"/>
          </p:nvPr>
        </p:nvSpPr>
        <p:spPr>
          <a:xfrm>
            <a:off x="415600" y="1536633"/>
            <a:ext cx="11360800" cy="4971260"/>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 dirty="0"/>
              <a:t>Resource model: flexible resource model</a:t>
            </a:r>
            <a:endParaRPr lang="en" sz="2400" dirty="0"/>
          </a:p>
          <a:p>
            <a:r>
              <a:rPr lang="en" sz="2933" dirty="0"/>
              <a:t>Control knob: universal ability to launch TCP transfer</a:t>
            </a:r>
          </a:p>
        </p:txBody>
      </p:sp>
      <p:sp>
        <p:nvSpPr>
          <p:cNvPr id="82" name="Google Shape;82;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5</a:t>
            </a:fld>
            <a:endParaRPr/>
          </a:p>
        </p:txBody>
      </p:sp>
      <p:sp>
        <p:nvSpPr>
          <p:cNvPr id="83" name="Google Shape;83;p1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5</a:t>
            </a:fld>
            <a:endParaRPr/>
          </a:p>
        </p:txBody>
      </p:sp>
    </p:spTree>
    <p:extLst>
      <p:ext uri="{BB962C8B-B14F-4D97-AF65-F5344CB8AC3E}">
        <p14:creationId xmlns:p14="http://schemas.microsoft.com/office/powerpoint/2010/main" val="324408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B1FD-833A-CD4C-9974-ABF30B1F88B6}"/>
              </a:ext>
            </a:extLst>
          </p:cNvPr>
          <p:cNvSpPr>
            <a:spLocks noGrp="1"/>
          </p:cNvSpPr>
          <p:nvPr>
            <p:ph type="title"/>
          </p:nvPr>
        </p:nvSpPr>
        <p:spPr>
          <a:xfrm>
            <a:off x="1001448" y="482533"/>
            <a:ext cx="11360800" cy="763600"/>
          </a:xfrm>
        </p:spPr>
        <p:txBody>
          <a:bodyPr>
            <a:normAutofit fontScale="90000"/>
          </a:bodyPr>
          <a:lstStyle/>
          <a:p>
            <a:r>
              <a:rPr lang="en-US" dirty="0"/>
              <a:t>Big Picture</a:t>
            </a:r>
          </a:p>
        </p:txBody>
      </p:sp>
      <p:sp>
        <p:nvSpPr>
          <p:cNvPr id="4" name="Slide Number Placeholder 3">
            <a:extLst>
              <a:ext uri="{FF2B5EF4-FFF2-40B4-BE49-F238E27FC236}">
                <a16:creationId xmlns:a16="http://schemas.microsoft.com/office/drawing/2014/main" id="{0A14E568-ECCD-9347-B0BC-07EDBBFD4B09}"/>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6</a:t>
            </a:fld>
            <a:endParaRPr lang="en"/>
          </a:p>
        </p:txBody>
      </p:sp>
      <p:sp>
        <p:nvSpPr>
          <p:cNvPr id="5" name="Oval 4">
            <a:extLst>
              <a:ext uri="{FF2B5EF4-FFF2-40B4-BE49-F238E27FC236}">
                <a16:creationId xmlns:a16="http://schemas.microsoft.com/office/drawing/2014/main" id="{D4F07A88-FF18-364A-A8EA-BDF9E5F68BC8}"/>
              </a:ext>
            </a:extLst>
          </p:cNvPr>
          <p:cNvSpPr/>
          <p:nvPr/>
        </p:nvSpPr>
        <p:spPr>
          <a:xfrm>
            <a:off x="1694216" y="2131241"/>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 1 </a:t>
            </a:r>
          </a:p>
        </p:txBody>
      </p:sp>
      <p:sp>
        <p:nvSpPr>
          <p:cNvPr id="6" name="Oval 5">
            <a:extLst>
              <a:ext uri="{FF2B5EF4-FFF2-40B4-BE49-F238E27FC236}">
                <a16:creationId xmlns:a16="http://schemas.microsoft.com/office/drawing/2014/main" id="{0C309575-E912-944B-A477-48483E27020A}"/>
              </a:ext>
            </a:extLst>
          </p:cNvPr>
          <p:cNvSpPr/>
          <p:nvPr/>
        </p:nvSpPr>
        <p:spPr>
          <a:xfrm>
            <a:off x="4322622" y="2211233"/>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 2</a:t>
            </a:r>
          </a:p>
        </p:txBody>
      </p:sp>
      <p:sp>
        <p:nvSpPr>
          <p:cNvPr id="7" name="Oval 6">
            <a:extLst>
              <a:ext uri="{FF2B5EF4-FFF2-40B4-BE49-F238E27FC236}">
                <a16:creationId xmlns:a16="http://schemas.microsoft.com/office/drawing/2014/main" id="{52306871-146C-3E4F-87B5-467EFDC634CF}"/>
              </a:ext>
            </a:extLst>
          </p:cNvPr>
          <p:cNvSpPr/>
          <p:nvPr/>
        </p:nvSpPr>
        <p:spPr>
          <a:xfrm>
            <a:off x="6951027" y="2211232"/>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 3</a:t>
            </a:r>
          </a:p>
        </p:txBody>
      </p:sp>
      <p:sp>
        <p:nvSpPr>
          <p:cNvPr id="8" name="Rectangle 7">
            <a:extLst>
              <a:ext uri="{FF2B5EF4-FFF2-40B4-BE49-F238E27FC236}">
                <a16:creationId xmlns:a16="http://schemas.microsoft.com/office/drawing/2014/main" id="{29FBE4DC-3E5C-5B45-BA5B-D414CD2D2DC1}"/>
              </a:ext>
            </a:extLst>
          </p:cNvPr>
          <p:cNvSpPr/>
          <p:nvPr/>
        </p:nvSpPr>
        <p:spPr>
          <a:xfrm>
            <a:off x="1235037" y="1820883"/>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Rectangle 8">
            <a:extLst>
              <a:ext uri="{FF2B5EF4-FFF2-40B4-BE49-F238E27FC236}">
                <a16:creationId xmlns:a16="http://schemas.microsoft.com/office/drawing/2014/main" id="{58ECAE1F-467E-9348-9208-332DB8E096A7}"/>
              </a:ext>
            </a:extLst>
          </p:cNvPr>
          <p:cNvSpPr/>
          <p:nvPr/>
        </p:nvSpPr>
        <p:spPr>
          <a:xfrm>
            <a:off x="9940969" y="1820883"/>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9">
            <a:extLst>
              <a:ext uri="{FF2B5EF4-FFF2-40B4-BE49-F238E27FC236}">
                <a16:creationId xmlns:a16="http://schemas.microsoft.com/office/drawing/2014/main" id="{BC941AC4-B0CE-2D47-A96D-3B951EB1E4D5}"/>
              </a:ext>
            </a:extLst>
          </p:cNvPr>
          <p:cNvSpPr/>
          <p:nvPr/>
        </p:nvSpPr>
        <p:spPr>
          <a:xfrm>
            <a:off x="1535878" y="2090057"/>
            <a:ext cx="8391897" cy="965919"/>
          </a:xfrm>
          <a:custGeom>
            <a:avLst/>
            <a:gdLst>
              <a:gd name="connsiteX0" fmla="*/ 0 w 6293923"/>
              <a:gd name="connsiteY0" fmla="*/ 0 h 724439"/>
              <a:gd name="connsiteX1" fmla="*/ 546265 w 6293923"/>
              <a:gd name="connsiteY1" fmla="*/ 415637 h 724439"/>
              <a:gd name="connsiteX2" fmla="*/ 1816925 w 6293923"/>
              <a:gd name="connsiteY2" fmla="*/ 463138 h 724439"/>
              <a:gd name="connsiteX3" fmla="*/ 3099460 w 6293923"/>
              <a:gd name="connsiteY3" fmla="*/ 332509 h 724439"/>
              <a:gd name="connsiteX4" fmla="*/ 4180115 w 6293923"/>
              <a:gd name="connsiteY4" fmla="*/ 724395 h 724439"/>
              <a:gd name="connsiteX5" fmla="*/ 5284520 w 6293923"/>
              <a:gd name="connsiteY5" fmla="*/ 356260 h 724439"/>
              <a:gd name="connsiteX6" fmla="*/ 6293923 w 6293923"/>
              <a:gd name="connsiteY6" fmla="*/ 59377 h 72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923" h="724439">
                <a:moveTo>
                  <a:pt x="0" y="0"/>
                </a:moveTo>
                <a:cubicBezTo>
                  <a:pt x="121722" y="169223"/>
                  <a:pt x="243444" y="338447"/>
                  <a:pt x="546265" y="415637"/>
                </a:cubicBezTo>
                <a:cubicBezTo>
                  <a:pt x="849086" y="492827"/>
                  <a:pt x="1391393" y="476993"/>
                  <a:pt x="1816925" y="463138"/>
                </a:cubicBezTo>
                <a:cubicBezTo>
                  <a:pt x="2242457" y="449283"/>
                  <a:pt x="2705595" y="288966"/>
                  <a:pt x="3099460" y="332509"/>
                </a:cubicBezTo>
                <a:cubicBezTo>
                  <a:pt x="3493325" y="376052"/>
                  <a:pt x="3815938" y="720437"/>
                  <a:pt x="4180115" y="724395"/>
                </a:cubicBezTo>
                <a:cubicBezTo>
                  <a:pt x="4544292" y="728353"/>
                  <a:pt x="4932219" y="467096"/>
                  <a:pt x="5284520" y="356260"/>
                </a:cubicBezTo>
                <a:cubicBezTo>
                  <a:pt x="5636821" y="245424"/>
                  <a:pt x="5965372" y="152400"/>
                  <a:pt x="6293923" y="593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1" name="TextBox 10">
            <a:extLst>
              <a:ext uri="{FF2B5EF4-FFF2-40B4-BE49-F238E27FC236}">
                <a16:creationId xmlns:a16="http://schemas.microsoft.com/office/drawing/2014/main" id="{25898C23-8DF8-0C4F-8CB7-9D1536ABD474}"/>
              </a:ext>
            </a:extLst>
          </p:cNvPr>
          <p:cNvSpPr txBox="1"/>
          <p:nvPr/>
        </p:nvSpPr>
        <p:spPr>
          <a:xfrm>
            <a:off x="1092532" y="1415583"/>
            <a:ext cx="1383712" cy="420628"/>
          </a:xfrm>
          <a:prstGeom prst="rect">
            <a:avLst/>
          </a:prstGeom>
          <a:noFill/>
        </p:spPr>
        <p:txBody>
          <a:bodyPr wrap="none" rtlCol="0">
            <a:spAutoFit/>
          </a:bodyPr>
          <a:lstStyle/>
          <a:p>
            <a:r>
              <a:rPr lang="en-US" sz="3200" dirty="0"/>
              <a:t>Pipe[</a:t>
            </a:r>
            <a:r>
              <a:rPr lang="en-US" sz="3200" dirty="0" err="1"/>
              <a:t>i</a:t>
            </a:r>
            <a:r>
              <a:rPr lang="en-US" sz="3200" dirty="0"/>
              <a:t>].</a:t>
            </a:r>
            <a:r>
              <a:rPr lang="en-US" sz="3200" dirty="0" err="1"/>
              <a:t>src</a:t>
            </a:r>
            <a:endParaRPr lang="en-US" sz="3200" dirty="0"/>
          </a:p>
        </p:txBody>
      </p:sp>
      <p:sp>
        <p:nvSpPr>
          <p:cNvPr id="12" name="TextBox 11">
            <a:extLst>
              <a:ext uri="{FF2B5EF4-FFF2-40B4-BE49-F238E27FC236}">
                <a16:creationId xmlns:a16="http://schemas.microsoft.com/office/drawing/2014/main" id="{24BCA6F8-2E2F-E243-8C3C-C70DF4B8DFA9}"/>
              </a:ext>
            </a:extLst>
          </p:cNvPr>
          <p:cNvSpPr txBox="1"/>
          <p:nvPr/>
        </p:nvSpPr>
        <p:spPr>
          <a:xfrm>
            <a:off x="9816963" y="1381546"/>
            <a:ext cx="1383712" cy="420628"/>
          </a:xfrm>
          <a:prstGeom prst="rect">
            <a:avLst/>
          </a:prstGeom>
          <a:noFill/>
        </p:spPr>
        <p:txBody>
          <a:bodyPr wrap="none" rtlCol="0">
            <a:spAutoFit/>
          </a:bodyPr>
          <a:lstStyle/>
          <a:p>
            <a:r>
              <a:rPr lang="en-US" sz="3200" dirty="0"/>
              <a:t>Pipe[</a:t>
            </a:r>
            <a:r>
              <a:rPr lang="en-US" sz="3200" dirty="0" err="1"/>
              <a:t>i</a:t>
            </a:r>
            <a:r>
              <a:rPr lang="en-US" sz="3200" dirty="0"/>
              <a:t>].</a:t>
            </a:r>
            <a:r>
              <a:rPr lang="en-US" sz="3200" dirty="0" err="1"/>
              <a:t>dst</a:t>
            </a:r>
            <a:endParaRPr lang="en-US" sz="3200" dirty="0"/>
          </a:p>
        </p:txBody>
      </p:sp>
      <p:sp>
        <p:nvSpPr>
          <p:cNvPr id="13" name="Rectangle 12">
            <a:extLst>
              <a:ext uri="{FF2B5EF4-FFF2-40B4-BE49-F238E27FC236}">
                <a16:creationId xmlns:a16="http://schemas.microsoft.com/office/drawing/2014/main" id="{59A96F6D-A05E-C04C-8546-B4B0159D8647}"/>
              </a:ext>
            </a:extLst>
          </p:cNvPr>
          <p:cNvSpPr/>
          <p:nvPr/>
        </p:nvSpPr>
        <p:spPr>
          <a:xfrm>
            <a:off x="3277593" y="5019305"/>
            <a:ext cx="1646712" cy="1076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Resource control spec</a:t>
            </a:r>
          </a:p>
        </p:txBody>
      </p:sp>
      <p:cxnSp>
        <p:nvCxnSpPr>
          <p:cNvPr id="15" name="Straight Connector 14">
            <a:extLst>
              <a:ext uri="{FF2B5EF4-FFF2-40B4-BE49-F238E27FC236}">
                <a16:creationId xmlns:a16="http://schemas.microsoft.com/office/drawing/2014/main" id="{0CD799CB-0DFE-D54D-8F9A-D63C1995A57F}"/>
              </a:ext>
            </a:extLst>
          </p:cNvPr>
          <p:cNvCxnSpPr/>
          <p:nvPr/>
        </p:nvCxnSpPr>
        <p:spPr>
          <a:xfrm>
            <a:off x="2660075" y="2707573"/>
            <a:ext cx="61751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4E215A-5948-164A-A2A7-4684C7D8D7DA}"/>
              </a:ext>
            </a:extLst>
          </p:cNvPr>
          <p:cNvCxnSpPr>
            <a:cxnSpLocks/>
          </p:cNvCxnSpPr>
          <p:nvPr/>
        </p:nvCxnSpPr>
        <p:spPr>
          <a:xfrm flipV="1">
            <a:off x="7106725" y="2891260"/>
            <a:ext cx="588489" cy="16471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6D4871-440D-4044-84B2-6F411F452288}"/>
              </a:ext>
            </a:extLst>
          </p:cNvPr>
          <p:cNvCxnSpPr>
            <a:cxnSpLocks/>
            <a:stCxn id="5" idx="4"/>
            <a:endCxn id="13" idx="0"/>
          </p:cNvCxnSpPr>
          <p:nvPr/>
        </p:nvCxnSpPr>
        <p:spPr>
          <a:xfrm>
            <a:off x="3008419" y="3651282"/>
            <a:ext cx="1092531" cy="1368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DF2A276-6526-F24A-9C03-676C1052DF10}"/>
              </a:ext>
            </a:extLst>
          </p:cNvPr>
          <p:cNvCxnSpPr>
            <a:cxnSpLocks/>
            <a:stCxn id="7" idx="3"/>
          </p:cNvCxnSpPr>
          <p:nvPr/>
        </p:nvCxnSpPr>
        <p:spPr>
          <a:xfrm flipH="1">
            <a:off x="4417625" y="3508667"/>
            <a:ext cx="2918324" cy="151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2EED4F6-6965-254F-A9B8-CC20201F30F3}"/>
              </a:ext>
            </a:extLst>
          </p:cNvPr>
          <p:cNvSpPr/>
          <p:nvPr/>
        </p:nvSpPr>
        <p:spPr>
          <a:xfrm>
            <a:off x="5206673" y="5016671"/>
            <a:ext cx="1393372" cy="1079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Resource use visibility: Pipe</a:t>
            </a:r>
            <a:br>
              <a:rPr lang="en-US" sz="1467" dirty="0"/>
            </a:br>
            <a:r>
              <a:rPr lang="en-US" sz="1467" dirty="0"/>
              <a:t>-&gt;Asset </a:t>
            </a:r>
          </a:p>
        </p:txBody>
      </p:sp>
      <p:cxnSp>
        <p:nvCxnSpPr>
          <p:cNvPr id="26" name="Straight Arrow Connector 25">
            <a:extLst>
              <a:ext uri="{FF2B5EF4-FFF2-40B4-BE49-F238E27FC236}">
                <a16:creationId xmlns:a16="http://schemas.microsoft.com/office/drawing/2014/main" id="{528D5982-7B14-4E43-93EF-D0D6F4789511}"/>
              </a:ext>
            </a:extLst>
          </p:cNvPr>
          <p:cNvCxnSpPr>
            <a:cxnSpLocks/>
            <a:endCxn id="23" idx="0"/>
          </p:cNvCxnSpPr>
          <p:nvPr/>
        </p:nvCxnSpPr>
        <p:spPr>
          <a:xfrm>
            <a:off x="3119255" y="2707574"/>
            <a:ext cx="2784104" cy="230909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A944C4-1ED5-734B-A96A-857D3A2CACA5}"/>
              </a:ext>
            </a:extLst>
          </p:cNvPr>
          <p:cNvCxnSpPr>
            <a:cxnSpLocks/>
            <a:endCxn id="23" idx="0"/>
          </p:cNvCxnSpPr>
          <p:nvPr/>
        </p:nvCxnSpPr>
        <p:spPr>
          <a:xfrm flipH="1">
            <a:off x="5903359" y="3055975"/>
            <a:ext cx="1432589" cy="1960696"/>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D6BA891-0BEE-0A41-A224-DA36812359C9}"/>
              </a:ext>
            </a:extLst>
          </p:cNvPr>
          <p:cNvSpPr/>
          <p:nvPr/>
        </p:nvSpPr>
        <p:spPr>
          <a:xfrm>
            <a:off x="6898249" y="5014038"/>
            <a:ext cx="2364507" cy="1081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Scheduler: concurrency level, time multiplexing </a:t>
            </a:r>
          </a:p>
        </p:txBody>
      </p:sp>
      <p:sp>
        <p:nvSpPr>
          <p:cNvPr id="35" name="Rectangle 34">
            <a:extLst>
              <a:ext uri="{FF2B5EF4-FFF2-40B4-BE49-F238E27FC236}">
                <a16:creationId xmlns:a16="http://schemas.microsoft.com/office/drawing/2014/main" id="{CD6D7B59-F521-C743-8741-8723CF179489}"/>
              </a:ext>
            </a:extLst>
          </p:cNvPr>
          <p:cNvSpPr/>
          <p:nvPr/>
        </p:nvSpPr>
        <p:spPr>
          <a:xfrm>
            <a:off x="2517574" y="4575958"/>
            <a:ext cx="8930241" cy="1849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6" name="TextBox 35">
            <a:extLst>
              <a:ext uri="{FF2B5EF4-FFF2-40B4-BE49-F238E27FC236}">
                <a16:creationId xmlns:a16="http://schemas.microsoft.com/office/drawing/2014/main" id="{2B956102-2AA7-EC44-A98E-705FCBC88FF8}"/>
              </a:ext>
            </a:extLst>
          </p:cNvPr>
          <p:cNvSpPr txBox="1"/>
          <p:nvPr/>
        </p:nvSpPr>
        <p:spPr>
          <a:xfrm>
            <a:off x="6903527" y="4544286"/>
            <a:ext cx="5216877" cy="420628"/>
          </a:xfrm>
          <a:prstGeom prst="rect">
            <a:avLst/>
          </a:prstGeom>
          <a:noFill/>
        </p:spPr>
        <p:txBody>
          <a:bodyPr wrap="none" rtlCol="0">
            <a:spAutoFit/>
          </a:bodyPr>
          <a:lstStyle/>
          <a:p>
            <a:r>
              <a:rPr lang="en-US" sz="3200" dirty="0"/>
              <a:t>Controller (ALTO/TCN Extension for FTS)</a:t>
            </a:r>
          </a:p>
        </p:txBody>
      </p:sp>
      <p:sp>
        <p:nvSpPr>
          <p:cNvPr id="37" name="Rectangle 36">
            <a:extLst>
              <a:ext uri="{FF2B5EF4-FFF2-40B4-BE49-F238E27FC236}">
                <a16:creationId xmlns:a16="http://schemas.microsoft.com/office/drawing/2014/main" id="{C481DA11-F081-F34A-9AC8-93805279C38C}"/>
              </a:ext>
            </a:extLst>
          </p:cNvPr>
          <p:cNvSpPr/>
          <p:nvPr/>
        </p:nvSpPr>
        <p:spPr>
          <a:xfrm>
            <a:off x="9690296" y="5014037"/>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 q1</a:t>
            </a:r>
          </a:p>
        </p:txBody>
      </p:sp>
      <p:sp>
        <p:nvSpPr>
          <p:cNvPr id="38" name="Rectangle 37">
            <a:extLst>
              <a:ext uri="{FF2B5EF4-FFF2-40B4-BE49-F238E27FC236}">
                <a16:creationId xmlns:a16="http://schemas.microsoft.com/office/drawing/2014/main" id="{F03504D1-B788-B141-9862-E5BE1A3362B6}"/>
              </a:ext>
            </a:extLst>
          </p:cNvPr>
          <p:cNvSpPr/>
          <p:nvPr/>
        </p:nvSpPr>
        <p:spPr>
          <a:xfrm>
            <a:off x="9687656" y="5423076"/>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 q2</a:t>
            </a:r>
          </a:p>
        </p:txBody>
      </p:sp>
      <p:sp>
        <p:nvSpPr>
          <p:cNvPr id="39" name="Rectangle 38">
            <a:extLst>
              <a:ext uri="{FF2B5EF4-FFF2-40B4-BE49-F238E27FC236}">
                <a16:creationId xmlns:a16="http://schemas.microsoft.com/office/drawing/2014/main" id="{7C6B27EA-19CB-1540-8643-DBC844E62098}"/>
              </a:ext>
            </a:extLst>
          </p:cNvPr>
          <p:cNvSpPr/>
          <p:nvPr/>
        </p:nvSpPr>
        <p:spPr>
          <a:xfrm>
            <a:off x="9669185" y="5942952"/>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 q2</a:t>
            </a:r>
          </a:p>
        </p:txBody>
      </p:sp>
      <p:pic>
        <p:nvPicPr>
          <p:cNvPr id="27" name="Picture 26">
            <a:extLst>
              <a:ext uri="{FF2B5EF4-FFF2-40B4-BE49-F238E27FC236}">
                <a16:creationId xmlns:a16="http://schemas.microsoft.com/office/drawing/2014/main" id="{A26761F3-54F3-574F-AFEB-9D35C64C3C50}"/>
              </a:ext>
            </a:extLst>
          </p:cNvPr>
          <p:cNvPicPr>
            <a:picLocks noChangeAspect="1"/>
          </p:cNvPicPr>
          <p:nvPr/>
        </p:nvPicPr>
        <p:blipFill>
          <a:blip r:embed="rId3"/>
          <a:stretch>
            <a:fillRect/>
          </a:stretch>
        </p:blipFill>
        <p:spPr>
          <a:xfrm>
            <a:off x="5063567" y="119551"/>
            <a:ext cx="3838253" cy="1908581"/>
          </a:xfrm>
          <a:prstGeom prst="rect">
            <a:avLst/>
          </a:prstGeom>
        </p:spPr>
      </p:pic>
    </p:spTree>
    <p:extLst>
      <p:ext uri="{BB962C8B-B14F-4D97-AF65-F5344CB8AC3E}">
        <p14:creationId xmlns:p14="http://schemas.microsoft.com/office/powerpoint/2010/main" val="422372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B1FD-833A-CD4C-9974-ABF30B1F88B6}"/>
              </a:ext>
            </a:extLst>
          </p:cNvPr>
          <p:cNvSpPr>
            <a:spLocks noGrp="1"/>
          </p:cNvSpPr>
          <p:nvPr>
            <p:ph type="title"/>
          </p:nvPr>
        </p:nvSpPr>
        <p:spPr>
          <a:xfrm>
            <a:off x="1001448" y="482533"/>
            <a:ext cx="11360800" cy="763600"/>
          </a:xfrm>
        </p:spPr>
        <p:txBody>
          <a:bodyPr>
            <a:normAutofit fontScale="90000"/>
          </a:bodyPr>
          <a:lstStyle/>
          <a:p>
            <a:r>
              <a:rPr lang="en-US" dirty="0"/>
              <a:t>ALTO/TCN Control Extension for FTS: Big Picture</a:t>
            </a:r>
          </a:p>
        </p:txBody>
      </p:sp>
      <p:sp>
        <p:nvSpPr>
          <p:cNvPr id="4" name="Slide Number Placeholder 3">
            <a:extLst>
              <a:ext uri="{FF2B5EF4-FFF2-40B4-BE49-F238E27FC236}">
                <a16:creationId xmlns:a16="http://schemas.microsoft.com/office/drawing/2014/main" id="{0A14E568-ECCD-9347-B0BC-07EDBBFD4B09}"/>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7</a:t>
            </a:fld>
            <a:endParaRPr lang="en"/>
          </a:p>
        </p:txBody>
      </p:sp>
      <p:sp>
        <p:nvSpPr>
          <p:cNvPr id="5" name="Oval 4">
            <a:extLst>
              <a:ext uri="{FF2B5EF4-FFF2-40B4-BE49-F238E27FC236}">
                <a16:creationId xmlns:a16="http://schemas.microsoft.com/office/drawing/2014/main" id="{D4F07A88-FF18-364A-A8EA-BDF9E5F68BC8}"/>
              </a:ext>
            </a:extLst>
          </p:cNvPr>
          <p:cNvSpPr/>
          <p:nvPr/>
        </p:nvSpPr>
        <p:spPr>
          <a:xfrm>
            <a:off x="1694216" y="2131241"/>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 1 </a:t>
            </a:r>
          </a:p>
        </p:txBody>
      </p:sp>
      <p:sp>
        <p:nvSpPr>
          <p:cNvPr id="6" name="Oval 5">
            <a:extLst>
              <a:ext uri="{FF2B5EF4-FFF2-40B4-BE49-F238E27FC236}">
                <a16:creationId xmlns:a16="http://schemas.microsoft.com/office/drawing/2014/main" id="{0C309575-E912-944B-A477-48483E27020A}"/>
              </a:ext>
            </a:extLst>
          </p:cNvPr>
          <p:cNvSpPr/>
          <p:nvPr/>
        </p:nvSpPr>
        <p:spPr>
          <a:xfrm>
            <a:off x="4322622" y="2211233"/>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 2</a:t>
            </a:r>
          </a:p>
        </p:txBody>
      </p:sp>
      <p:sp>
        <p:nvSpPr>
          <p:cNvPr id="7" name="Oval 6">
            <a:extLst>
              <a:ext uri="{FF2B5EF4-FFF2-40B4-BE49-F238E27FC236}">
                <a16:creationId xmlns:a16="http://schemas.microsoft.com/office/drawing/2014/main" id="{52306871-146C-3E4F-87B5-467EFDC634CF}"/>
              </a:ext>
            </a:extLst>
          </p:cNvPr>
          <p:cNvSpPr/>
          <p:nvPr/>
        </p:nvSpPr>
        <p:spPr>
          <a:xfrm>
            <a:off x="6951027" y="2211232"/>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 3</a:t>
            </a:r>
          </a:p>
        </p:txBody>
      </p:sp>
      <p:sp>
        <p:nvSpPr>
          <p:cNvPr id="8" name="Rectangle 7">
            <a:extLst>
              <a:ext uri="{FF2B5EF4-FFF2-40B4-BE49-F238E27FC236}">
                <a16:creationId xmlns:a16="http://schemas.microsoft.com/office/drawing/2014/main" id="{29FBE4DC-3E5C-5B45-BA5B-D414CD2D2DC1}"/>
              </a:ext>
            </a:extLst>
          </p:cNvPr>
          <p:cNvSpPr/>
          <p:nvPr/>
        </p:nvSpPr>
        <p:spPr>
          <a:xfrm>
            <a:off x="1235037" y="1820883"/>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Rectangle 8">
            <a:extLst>
              <a:ext uri="{FF2B5EF4-FFF2-40B4-BE49-F238E27FC236}">
                <a16:creationId xmlns:a16="http://schemas.microsoft.com/office/drawing/2014/main" id="{58ECAE1F-467E-9348-9208-332DB8E096A7}"/>
              </a:ext>
            </a:extLst>
          </p:cNvPr>
          <p:cNvSpPr/>
          <p:nvPr/>
        </p:nvSpPr>
        <p:spPr>
          <a:xfrm>
            <a:off x="9940969" y="1820883"/>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9">
            <a:extLst>
              <a:ext uri="{FF2B5EF4-FFF2-40B4-BE49-F238E27FC236}">
                <a16:creationId xmlns:a16="http://schemas.microsoft.com/office/drawing/2014/main" id="{BC941AC4-B0CE-2D47-A96D-3B951EB1E4D5}"/>
              </a:ext>
            </a:extLst>
          </p:cNvPr>
          <p:cNvSpPr/>
          <p:nvPr/>
        </p:nvSpPr>
        <p:spPr>
          <a:xfrm>
            <a:off x="1535878" y="2090057"/>
            <a:ext cx="8391897" cy="965919"/>
          </a:xfrm>
          <a:custGeom>
            <a:avLst/>
            <a:gdLst>
              <a:gd name="connsiteX0" fmla="*/ 0 w 6293923"/>
              <a:gd name="connsiteY0" fmla="*/ 0 h 724439"/>
              <a:gd name="connsiteX1" fmla="*/ 546265 w 6293923"/>
              <a:gd name="connsiteY1" fmla="*/ 415637 h 724439"/>
              <a:gd name="connsiteX2" fmla="*/ 1816925 w 6293923"/>
              <a:gd name="connsiteY2" fmla="*/ 463138 h 724439"/>
              <a:gd name="connsiteX3" fmla="*/ 3099460 w 6293923"/>
              <a:gd name="connsiteY3" fmla="*/ 332509 h 724439"/>
              <a:gd name="connsiteX4" fmla="*/ 4180115 w 6293923"/>
              <a:gd name="connsiteY4" fmla="*/ 724395 h 724439"/>
              <a:gd name="connsiteX5" fmla="*/ 5284520 w 6293923"/>
              <a:gd name="connsiteY5" fmla="*/ 356260 h 724439"/>
              <a:gd name="connsiteX6" fmla="*/ 6293923 w 6293923"/>
              <a:gd name="connsiteY6" fmla="*/ 59377 h 72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923" h="724439">
                <a:moveTo>
                  <a:pt x="0" y="0"/>
                </a:moveTo>
                <a:cubicBezTo>
                  <a:pt x="121722" y="169223"/>
                  <a:pt x="243444" y="338447"/>
                  <a:pt x="546265" y="415637"/>
                </a:cubicBezTo>
                <a:cubicBezTo>
                  <a:pt x="849086" y="492827"/>
                  <a:pt x="1391393" y="476993"/>
                  <a:pt x="1816925" y="463138"/>
                </a:cubicBezTo>
                <a:cubicBezTo>
                  <a:pt x="2242457" y="449283"/>
                  <a:pt x="2705595" y="288966"/>
                  <a:pt x="3099460" y="332509"/>
                </a:cubicBezTo>
                <a:cubicBezTo>
                  <a:pt x="3493325" y="376052"/>
                  <a:pt x="3815938" y="720437"/>
                  <a:pt x="4180115" y="724395"/>
                </a:cubicBezTo>
                <a:cubicBezTo>
                  <a:pt x="4544292" y="728353"/>
                  <a:pt x="4932219" y="467096"/>
                  <a:pt x="5284520" y="356260"/>
                </a:cubicBezTo>
                <a:cubicBezTo>
                  <a:pt x="5636821" y="245424"/>
                  <a:pt x="5965372" y="152400"/>
                  <a:pt x="6293923" y="5937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1" name="TextBox 10">
            <a:extLst>
              <a:ext uri="{FF2B5EF4-FFF2-40B4-BE49-F238E27FC236}">
                <a16:creationId xmlns:a16="http://schemas.microsoft.com/office/drawing/2014/main" id="{25898C23-8DF8-0C4F-8CB7-9D1536ABD474}"/>
              </a:ext>
            </a:extLst>
          </p:cNvPr>
          <p:cNvSpPr txBox="1"/>
          <p:nvPr/>
        </p:nvSpPr>
        <p:spPr>
          <a:xfrm>
            <a:off x="1092532" y="1415583"/>
            <a:ext cx="1383712" cy="420628"/>
          </a:xfrm>
          <a:prstGeom prst="rect">
            <a:avLst/>
          </a:prstGeom>
          <a:noFill/>
        </p:spPr>
        <p:txBody>
          <a:bodyPr wrap="none" rtlCol="0">
            <a:spAutoFit/>
          </a:bodyPr>
          <a:lstStyle/>
          <a:p>
            <a:r>
              <a:rPr lang="en-US" sz="3200" dirty="0"/>
              <a:t>Pipe[</a:t>
            </a:r>
            <a:r>
              <a:rPr lang="en-US" sz="3200" dirty="0" err="1"/>
              <a:t>i</a:t>
            </a:r>
            <a:r>
              <a:rPr lang="en-US" sz="3200" dirty="0"/>
              <a:t>].</a:t>
            </a:r>
            <a:r>
              <a:rPr lang="en-US" sz="3200" dirty="0" err="1"/>
              <a:t>src</a:t>
            </a:r>
            <a:endParaRPr lang="en-US" sz="3200" dirty="0"/>
          </a:p>
        </p:txBody>
      </p:sp>
      <p:sp>
        <p:nvSpPr>
          <p:cNvPr id="12" name="TextBox 11">
            <a:extLst>
              <a:ext uri="{FF2B5EF4-FFF2-40B4-BE49-F238E27FC236}">
                <a16:creationId xmlns:a16="http://schemas.microsoft.com/office/drawing/2014/main" id="{24BCA6F8-2E2F-E243-8C3C-C70DF4B8DFA9}"/>
              </a:ext>
            </a:extLst>
          </p:cNvPr>
          <p:cNvSpPr txBox="1"/>
          <p:nvPr/>
        </p:nvSpPr>
        <p:spPr>
          <a:xfrm>
            <a:off x="9816963" y="1381546"/>
            <a:ext cx="1383712" cy="420628"/>
          </a:xfrm>
          <a:prstGeom prst="rect">
            <a:avLst/>
          </a:prstGeom>
          <a:noFill/>
        </p:spPr>
        <p:txBody>
          <a:bodyPr wrap="none" rtlCol="0">
            <a:spAutoFit/>
          </a:bodyPr>
          <a:lstStyle/>
          <a:p>
            <a:r>
              <a:rPr lang="en-US" sz="3200" dirty="0"/>
              <a:t>Pipe[</a:t>
            </a:r>
            <a:r>
              <a:rPr lang="en-US" sz="3200" dirty="0" err="1"/>
              <a:t>i</a:t>
            </a:r>
            <a:r>
              <a:rPr lang="en-US" sz="3200" dirty="0"/>
              <a:t>].</a:t>
            </a:r>
            <a:r>
              <a:rPr lang="en-US" sz="3200" dirty="0" err="1"/>
              <a:t>dst</a:t>
            </a:r>
            <a:endParaRPr lang="en-US" sz="3200" dirty="0"/>
          </a:p>
        </p:txBody>
      </p:sp>
      <p:sp>
        <p:nvSpPr>
          <p:cNvPr id="13" name="Rectangle 12">
            <a:extLst>
              <a:ext uri="{FF2B5EF4-FFF2-40B4-BE49-F238E27FC236}">
                <a16:creationId xmlns:a16="http://schemas.microsoft.com/office/drawing/2014/main" id="{59A96F6D-A05E-C04C-8546-B4B0159D8647}"/>
              </a:ext>
            </a:extLst>
          </p:cNvPr>
          <p:cNvSpPr/>
          <p:nvPr/>
        </p:nvSpPr>
        <p:spPr>
          <a:xfrm>
            <a:off x="3277593" y="5019305"/>
            <a:ext cx="1646712" cy="1076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Resource control spec</a:t>
            </a:r>
          </a:p>
        </p:txBody>
      </p:sp>
      <p:cxnSp>
        <p:nvCxnSpPr>
          <p:cNvPr id="15" name="Straight Connector 14">
            <a:extLst>
              <a:ext uri="{FF2B5EF4-FFF2-40B4-BE49-F238E27FC236}">
                <a16:creationId xmlns:a16="http://schemas.microsoft.com/office/drawing/2014/main" id="{0CD799CB-0DFE-D54D-8F9A-D63C1995A57F}"/>
              </a:ext>
            </a:extLst>
          </p:cNvPr>
          <p:cNvCxnSpPr/>
          <p:nvPr/>
        </p:nvCxnSpPr>
        <p:spPr>
          <a:xfrm>
            <a:off x="2660075" y="2707573"/>
            <a:ext cx="61751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4E215A-5948-164A-A2A7-4684C7D8D7DA}"/>
              </a:ext>
            </a:extLst>
          </p:cNvPr>
          <p:cNvCxnSpPr>
            <a:cxnSpLocks/>
          </p:cNvCxnSpPr>
          <p:nvPr/>
        </p:nvCxnSpPr>
        <p:spPr>
          <a:xfrm flipV="1">
            <a:off x="7106725" y="2891260"/>
            <a:ext cx="588489" cy="16471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6D4871-440D-4044-84B2-6F411F452288}"/>
              </a:ext>
            </a:extLst>
          </p:cNvPr>
          <p:cNvCxnSpPr>
            <a:cxnSpLocks/>
            <a:stCxn id="5" idx="4"/>
            <a:endCxn id="13" idx="0"/>
          </p:cNvCxnSpPr>
          <p:nvPr/>
        </p:nvCxnSpPr>
        <p:spPr>
          <a:xfrm>
            <a:off x="3008419" y="3651282"/>
            <a:ext cx="1092531" cy="1368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DF2A276-6526-F24A-9C03-676C1052DF10}"/>
              </a:ext>
            </a:extLst>
          </p:cNvPr>
          <p:cNvCxnSpPr>
            <a:cxnSpLocks/>
            <a:stCxn id="7" idx="3"/>
          </p:cNvCxnSpPr>
          <p:nvPr/>
        </p:nvCxnSpPr>
        <p:spPr>
          <a:xfrm flipH="1">
            <a:off x="4417625" y="3508667"/>
            <a:ext cx="2918324" cy="151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2EED4F6-6965-254F-A9B8-CC20201F30F3}"/>
              </a:ext>
            </a:extLst>
          </p:cNvPr>
          <p:cNvSpPr/>
          <p:nvPr/>
        </p:nvSpPr>
        <p:spPr>
          <a:xfrm>
            <a:off x="5206673" y="5016671"/>
            <a:ext cx="1393372" cy="1079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Resource use visibility: Pipe</a:t>
            </a:r>
            <a:br>
              <a:rPr lang="en-US" sz="1467" dirty="0"/>
            </a:br>
            <a:r>
              <a:rPr lang="en-US" sz="1467" dirty="0"/>
              <a:t>-&gt;Asset </a:t>
            </a:r>
          </a:p>
        </p:txBody>
      </p:sp>
      <p:cxnSp>
        <p:nvCxnSpPr>
          <p:cNvPr id="26" name="Straight Arrow Connector 25">
            <a:extLst>
              <a:ext uri="{FF2B5EF4-FFF2-40B4-BE49-F238E27FC236}">
                <a16:creationId xmlns:a16="http://schemas.microsoft.com/office/drawing/2014/main" id="{528D5982-7B14-4E43-93EF-D0D6F4789511}"/>
              </a:ext>
            </a:extLst>
          </p:cNvPr>
          <p:cNvCxnSpPr>
            <a:cxnSpLocks/>
            <a:endCxn id="23" idx="0"/>
          </p:cNvCxnSpPr>
          <p:nvPr/>
        </p:nvCxnSpPr>
        <p:spPr>
          <a:xfrm>
            <a:off x="3119255" y="2707574"/>
            <a:ext cx="2784104" cy="230909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A944C4-1ED5-734B-A96A-857D3A2CACA5}"/>
              </a:ext>
            </a:extLst>
          </p:cNvPr>
          <p:cNvCxnSpPr>
            <a:cxnSpLocks/>
            <a:endCxn id="23" idx="0"/>
          </p:cNvCxnSpPr>
          <p:nvPr/>
        </p:nvCxnSpPr>
        <p:spPr>
          <a:xfrm flipH="1">
            <a:off x="5903359" y="3055975"/>
            <a:ext cx="1432589" cy="1960696"/>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D6BA891-0BEE-0A41-A224-DA36812359C9}"/>
              </a:ext>
            </a:extLst>
          </p:cNvPr>
          <p:cNvSpPr/>
          <p:nvPr/>
        </p:nvSpPr>
        <p:spPr>
          <a:xfrm>
            <a:off x="6898249" y="5014038"/>
            <a:ext cx="2364507" cy="1081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Scheduler: concurrency level, time multiplexing </a:t>
            </a:r>
          </a:p>
        </p:txBody>
      </p:sp>
      <p:sp>
        <p:nvSpPr>
          <p:cNvPr id="35" name="Rectangle 34">
            <a:extLst>
              <a:ext uri="{FF2B5EF4-FFF2-40B4-BE49-F238E27FC236}">
                <a16:creationId xmlns:a16="http://schemas.microsoft.com/office/drawing/2014/main" id="{CD6D7B59-F521-C743-8741-8723CF179489}"/>
              </a:ext>
            </a:extLst>
          </p:cNvPr>
          <p:cNvSpPr/>
          <p:nvPr/>
        </p:nvSpPr>
        <p:spPr>
          <a:xfrm>
            <a:off x="2517574" y="4575958"/>
            <a:ext cx="8930241" cy="1849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6" name="TextBox 35">
            <a:extLst>
              <a:ext uri="{FF2B5EF4-FFF2-40B4-BE49-F238E27FC236}">
                <a16:creationId xmlns:a16="http://schemas.microsoft.com/office/drawing/2014/main" id="{2B956102-2AA7-EC44-A98E-705FCBC88FF8}"/>
              </a:ext>
            </a:extLst>
          </p:cNvPr>
          <p:cNvSpPr txBox="1"/>
          <p:nvPr/>
        </p:nvSpPr>
        <p:spPr>
          <a:xfrm>
            <a:off x="6903527" y="4544286"/>
            <a:ext cx="5216877" cy="420628"/>
          </a:xfrm>
          <a:prstGeom prst="rect">
            <a:avLst/>
          </a:prstGeom>
          <a:noFill/>
        </p:spPr>
        <p:txBody>
          <a:bodyPr wrap="none" rtlCol="0">
            <a:spAutoFit/>
          </a:bodyPr>
          <a:lstStyle/>
          <a:p>
            <a:r>
              <a:rPr lang="en-US" sz="3200" dirty="0"/>
              <a:t>Controller (ALTO/TCN Extension for FTS)</a:t>
            </a:r>
          </a:p>
        </p:txBody>
      </p:sp>
      <p:sp>
        <p:nvSpPr>
          <p:cNvPr id="37" name="Rectangle 36">
            <a:extLst>
              <a:ext uri="{FF2B5EF4-FFF2-40B4-BE49-F238E27FC236}">
                <a16:creationId xmlns:a16="http://schemas.microsoft.com/office/drawing/2014/main" id="{C481DA11-F081-F34A-9AC8-93805279C38C}"/>
              </a:ext>
            </a:extLst>
          </p:cNvPr>
          <p:cNvSpPr/>
          <p:nvPr/>
        </p:nvSpPr>
        <p:spPr>
          <a:xfrm>
            <a:off x="9690296" y="5014037"/>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 q1</a:t>
            </a:r>
          </a:p>
        </p:txBody>
      </p:sp>
      <p:sp>
        <p:nvSpPr>
          <p:cNvPr id="38" name="Rectangle 37">
            <a:extLst>
              <a:ext uri="{FF2B5EF4-FFF2-40B4-BE49-F238E27FC236}">
                <a16:creationId xmlns:a16="http://schemas.microsoft.com/office/drawing/2014/main" id="{F03504D1-B788-B141-9862-E5BE1A3362B6}"/>
              </a:ext>
            </a:extLst>
          </p:cNvPr>
          <p:cNvSpPr/>
          <p:nvPr/>
        </p:nvSpPr>
        <p:spPr>
          <a:xfrm>
            <a:off x="9687656" y="5423076"/>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 q2</a:t>
            </a:r>
          </a:p>
        </p:txBody>
      </p:sp>
      <p:sp>
        <p:nvSpPr>
          <p:cNvPr id="39" name="Rectangle 38">
            <a:extLst>
              <a:ext uri="{FF2B5EF4-FFF2-40B4-BE49-F238E27FC236}">
                <a16:creationId xmlns:a16="http://schemas.microsoft.com/office/drawing/2014/main" id="{7C6B27EA-19CB-1540-8643-DBC844E62098}"/>
              </a:ext>
            </a:extLst>
          </p:cNvPr>
          <p:cNvSpPr/>
          <p:nvPr/>
        </p:nvSpPr>
        <p:spPr>
          <a:xfrm>
            <a:off x="9669185" y="5942952"/>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 q2</a:t>
            </a:r>
          </a:p>
        </p:txBody>
      </p:sp>
    </p:spTree>
    <p:extLst>
      <p:ext uri="{BB962C8B-B14F-4D97-AF65-F5344CB8AC3E}">
        <p14:creationId xmlns:p14="http://schemas.microsoft.com/office/powerpoint/2010/main" val="350169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415600" y="140000"/>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buSzPts val="990"/>
            </a:pPr>
            <a:r>
              <a:rPr lang="en-US" sz="2960" dirty="0"/>
              <a:t>ALTO/TCN</a:t>
            </a:r>
            <a:r>
              <a:rPr lang="en" sz="2960" dirty="0"/>
              <a:t> Control Extension for FTS Scheduling: Main Design Goals, Features and Benefits (Overview)</a:t>
            </a:r>
            <a:endParaRPr sz="2960" dirty="0"/>
          </a:p>
        </p:txBody>
      </p:sp>
      <p:sp>
        <p:nvSpPr>
          <p:cNvPr id="247" name="Google Shape;247;p30"/>
          <p:cNvSpPr txBox="1">
            <a:spLocks noGrp="1"/>
          </p:cNvSpPr>
          <p:nvPr>
            <p:ph type="body" idx="1"/>
          </p:nvPr>
        </p:nvSpPr>
        <p:spPr>
          <a:xfrm>
            <a:off x="494767" y="1077766"/>
            <a:ext cx="11360800" cy="1107289"/>
          </a:xfrm>
          <a:prstGeom prst="rect">
            <a:avLst/>
          </a:prstGeom>
        </p:spPr>
        <p:txBody>
          <a:bodyPr spcFirstLastPara="1" vert="horz" wrap="square" lIns="121900" tIns="121900" rIns="121900" bIns="121900" numCol="1" anchor="t" anchorCtr="0" compatLnSpc="1">
            <a:prstTxWarp prst="textNoShape">
              <a:avLst/>
            </a:prstTxWarp>
            <a:normAutofit fontScale="85000" lnSpcReduction="20000"/>
          </a:bodyPr>
          <a:lstStyle/>
          <a:p>
            <a:pPr>
              <a:buClr>
                <a:schemeClr val="dk1"/>
              </a:buClr>
            </a:pPr>
            <a:r>
              <a:rPr lang="en-US" sz="2667" dirty="0"/>
              <a:t>Efficient, shared data transport infrastructure through </a:t>
            </a:r>
            <a:r>
              <a:rPr lang="en-US" sz="2667" dirty="0">
                <a:solidFill>
                  <a:srgbClr val="C00000"/>
                </a:solidFill>
              </a:rPr>
              <a:t>application-layer </a:t>
            </a:r>
            <a:r>
              <a:rPr lang="en-US" sz="2667" dirty="0"/>
              <a:t>scheduling, complementing other layers (e.g., </a:t>
            </a:r>
            <a:r>
              <a:rPr lang="en-US" sz="2667" dirty="0">
                <a:solidFill>
                  <a:schemeClr val="dk1"/>
                </a:solidFill>
              </a:rPr>
              <a:t>assume given L3</a:t>
            </a:r>
            <a:r>
              <a:rPr lang="en-US" sz="2667" dirty="0"/>
              <a:t>)</a:t>
            </a:r>
          </a:p>
          <a:p>
            <a:pPr>
              <a:buClr>
                <a:schemeClr val="dk1"/>
              </a:buClr>
            </a:pPr>
            <a:r>
              <a:rPr lang="en" sz="2667" dirty="0">
                <a:solidFill>
                  <a:schemeClr val="dk1"/>
                </a:solidFill>
              </a:rPr>
              <a:t>Build on FTS</a:t>
            </a:r>
          </a:p>
        </p:txBody>
      </p:sp>
      <p:sp>
        <p:nvSpPr>
          <p:cNvPr id="248" name="Google Shape;248;p3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8</a:t>
            </a:fld>
            <a:endParaRPr/>
          </a:p>
        </p:txBody>
      </p:sp>
      <p:sp>
        <p:nvSpPr>
          <p:cNvPr id="249" name="Google Shape;249;p3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8</a:t>
            </a:fld>
            <a:endParaRPr dirty="0"/>
          </a:p>
        </p:txBody>
      </p:sp>
      <p:graphicFrame>
        <p:nvGraphicFramePr>
          <p:cNvPr id="250" name="Google Shape;250;p30"/>
          <p:cNvGraphicFramePr/>
          <p:nvPr>
            <p:extLst/>
          </p:nvPr>
        </p:nvGraphicFramePr>
        <p:xfrm>
          <a:off x="988312" y="2305821"/>
          <a:ext cx="10564499" cy="4186484"/>
        </p:xfrm>
        <a:graphic>
          <a:graphicData uri="http://schemas.openxmlformats.org/drawingml/2006/table">
            <a:tbl>
              <a:tblPr/>
              <a:tblGrid>
                <a:gridCol w="2451925">
                  <a:extLst>
                    <a:ext uri="{9D8B030D-6E8A-4147-A177-3AD203B41FA5}">
                      <a16:colId xmlns:a16="http://schemas.microsoft.com/office/drawing/2014/main" val="20000"/>
                    </a:ext>
                  </a:extLst>
                </a:gridCol>
                <a:gridCol w="4159971">
                  <a:extLst>
                    <a:ext uri="{9D8B030D-6E8A-4147-A177-3AD203B41FA5}">
                      <a16:colId xmlns:a16="http://schemas.microsoft.com/office/drawing/2014/main" val="20002"/>
                    </a:ext>
                  </a:extLst>
                </a:gridCol>
                <a:gridCol w="3952603">
                  <a:extLst>
                    <a:ext uri="{9D8B030D-6E8A-4147-A177-3AD203B41FA5}">
                      <a16:colId xmlns:a16="http://schemas.microsoft.com/office/drawing/2014/main" val="1477642639"/>
                    </a:ext>
                  </a:extLst>
                </a:gridCol>
              </a:tblGrid>
              <a:tr h="609560">
                <a:tc>
                  <a:txBody>
                    <a:bodyPr/>
                    <a:lstStyle/>
                    <a:p>
                      <a:pPr marL="0" lvl="0" indent="0" algn="l" rtl="0">
                        <a:spcBef>
                          <a:spcPts val="0"/>
                        </a:spcBef>
                        <a:spcAft>
                          <a:spcPts val="0"/>
                        </a:spcAft>
                        <a:buNone/>
                      </a:pPr>
                      <a:r>
                        <a:rPr lang="en" sz="2400" b="1" dirty="0"/>
                        <a:t>Goal</a:t>
                      </a:r>
                      <a:endParaRPr sz="2400" b="1" dirty="0"/>
                    </a:p>
                  </a:txBody>
                  <a:tcPr marL="121900" marR="121900" marT="121900" marB="121900"/>
                </a:tc>
                <a:tc>
                  <a:txBody>
                    <a:bodyPr/>
                    <a:lstStyle/>
                    <a:p>
                      <a:pPr marL="0" lvl="0" indent="0" algn="l" rtl="0">
                        <a:lnSpc>
                          <a:spcPct val="115000"/>
                        </a:lnSpc>
                        <a:spcBef>
                          <a:spcPts val="0"/>
                        </a:spcBef>
                        <a:spcAft>
                          <a:spcPts val="0"/>
                        </a:spcAft>
                        <a:buNone/>
                      </a:pPr>
                      <a:r>
                        <a:rPr lang="en-US" sz="1900" b="1" dirty="0">
                          <a:solidFill>
                            <a:schemeClr val="dk1"/>
                          </a:solidFill>
                          <a:highlight>
                            <a:srgbClr val="FFFFFF"/>
                          </a:highlight>
                        </a:rPr>
                        <a:t>ALTO/TCN</a:t>
                      </a:r>
                      <a:r>
                        <a:rPr lang="en" sz="1900" b="1" dirty="0">
                          <a:solidFill>
                            <a:schemeClr val="dk1"/>
                          </a:solidFill>
                          <a:highlight>
                            <a:srgbClr val="FFFFFF"/>
                          </a:highlight>
                        </a:rPr>
                        <a:t> Control Extension</a:t>
                      </a:r>
                      <a:endParaRPr sz="1900" b="1" dirty="0">
                        <a:solidFill>
                          <a:schemeClr val="dk1"/>
                        </a:solidFill>
                        <a:highlight>
                          <a:srgbClr val="FFFFFF"/>
                        </a:highlight>
                      </a:endParaRPr>
                    </a:p>
                  </a:txBody>
                  <a:tcPr marL="121900" marR="121900" marT="121900" marB="121900"/>
                </a:tc>
                <a:tc>
                  <a:txBody>
                    <a:bodyPr/>
                    <a:lstStyle/>
                    <a:p>
                      <a:pPr marL="0" lvl="0" indent="0" algn="l" rtl="0">
                        <a:lnSpc>
                          <a:spcPct val="115000"/>
                        </a:lnSpc>
                        <a:spcBef>
                          <a:spcPts val="0"/>
                        </a:spcBef>
                        <a:spcAft>
                          <a:spcPts val="0"/>
                        </a:spcAft>
                        <a:buNone/>
                      </a:pPr>
                      <a:r>
                        <a:rPr lang="en" sz="1900" b="1" dirty="0">
                          <a:solidFill>
                            <a:schemeClr val="tx2">
                              <a:lumMod val="75000"/>
                            </a:schemeClr>
                          </a:solidFill>
                          <a:highlight>
                            <a:srgbClr val="FFFFFF"/>
                          </a:highlight>
                        </a:rPr>
                        <a:t>FTS Base</a:t>
                      </a:r>
                      <a:endParaRPr sz="1900" b="1" dirty="0">
                        <a:solidFill>
                          <a:schemeClr val="tx2">
                            <a:lumMod val="75000"/>
                          </a:schemeClr>
                        </a:solidFill>
                        <a:highlight>
                          <a:srgbClr val="FFFFFF"/>
                        </a:highlight>
                      </a:endParaRPr>
                    </a:p>
                  </a:txBody>
                  <a:tcPr marL="121900" marR="121900" marT="121900" marB="121900"/>
                </a:tc>
                <a:extLst>
                  <a:ext uri="{0D108BD9-81ED-4DB2-BD59-A6C34878D82A}">
                    <a16:rowId xmlns:a16="http://schemas.microsoft.com/office/drawing/2014/main" val="10000"/>
                  </a:ext>
                </a:extLst>
              </a:tr>
              <a:tr h="1137288">
                <a:tc rowSpan="2">
                  <a:txBody>
                    <a:bodyPr/>
                    <a:lstStyle/>
                    <a:p>
                      <a:r>
                        <a:rPr lang="en-US" sz="2400" dirty="0"/>
                        <a:t>Efficiency</a:t>
                      </a:r>
                    </a:p>
                  </a:txBody>
                  <a:tcPr marL="121920" marR="121920" marT="60960" marB="60960" anchor="ctr"/>
                </a:tc>
                <a:tc>
                  <a:txBody>
                    <a:bodyPr/>
                    <a:lstStyle/>
                    <a:p>
                      <a:pPr marL="0" lvl="0" indent="0" algn="l" rtl="0">
                        <a:lnSpc>
                          <a:spcPct val="115000"/>
                        </a:lnSpc>
                        <a:spcBef>
                          <a:spcPts val="0"/>
                        </a:spcBef>
                        <a:spcAft>
                          <a:spcPts val="0"/>
                        </a:spcAft>
                        <a:buNone/>
                      </a:pPr>
                      <a:r>
                        <a:rPr lang="en" sz="1700" dirty="0">
                          <a:solidFill>
                            <a:schemeClr val="dk1"/>
                          </a:solidFill>
                          <a:highlight>
                            <a:srgbClr val="FFFFFF"/>
                          </a:highlight>
                        </a:rPr>
                        <a:t>Optimize </a:t>
                      </a:r>
                      <a:r>
                        <a:rPr lang="en" sz="1700" b="1" dirty="0">
                          <a:solidFill>
                            <a:schemeClr val="dk1"/>
                          </a:solidFill>
                          <a:highlight>
                            <a:srgbClr val="FFFFFF"/>
                          </a:highlight>
                        </a:rPr>
                        <a:t>global objective </a:t>
                      </a:r>
                      <a:r>
                        <a:rPr lang="en" sz="1700" b="0" dirty="0">
                          <a:solidFill>
                            <a:schemeClr val="dk1"/>
                          </a:solidFill>
                          <a:highlight>
                            <a:srgbClr val="FFFFFF"/>
                          </a:highlight>
                        </a:rPr>
                        <a:t>using</a:t>
                      </a:r>
                      <a:r>
                        <a:rPr lang="en" sz="1700" b="1" dirty="0">
                          <a:solidFill>
                            <a:schemeClr val="dk1"/>
                          </a:solidFill>
                          <a:highlight>
                            <a:srgbClr val="FFFFFF"/>
                          </a:highlight>
                        </a:rPr>
                        <a:t> full gradient </a:t>
                      </a:r>
                      <a:r>
                        <a:rPr lang="en" sz="1700" dirty="0">
                          <a:solidFill>
                            <a:schemeClr val="dk1"/>
                          </a:solidFill>
                        </a:rPr>
                        <a:t>⟹</a:t>
                      </a:r>
                      <a:r>
                        <a:rPr lang="en" sz="1700" dirty="0">
                          <a:solidFill>
                            <a:schemeClr val="dk1"/>
                          </a:solidFill>
                          <a:highlight>
                            <a:srgbClr val="FFFFFF"/>
                          </a:highlight>
                        </a:rPr>
                        <a:t> Avoid non-Pareto-optimal solutions.</a:t>
                      </a:r>
                      <a:endParaRPr sz="1700" dirty="0">
                        <a:solidFill>
                          <a:schemeClr val="dk1"/>
                        </a:solidFill>
                        <a:highlight>
                          <a:srgbClr val="FFFFFF"/>
                        </a:highlight>
                      </a:endParaRPr>
                    </a:p>
                  </a:txBody>
                  <a:tcPr marL="121900" marR="121900" marT="121900" marB="121900"/>
                </a:tc>
                <a:tc>
                  <a:txBody>
                    <a:bodyPr/>
                    <a:lstStyle/>
                    <a:p>
                      <a:pPr marL="0" lvl="0" indent="0" algn="l" rtl="0">
                        <a:lnSpc>
                          <a:spcPct val="115000"/>
                        </a:lnSpc>
                        <a:spcBef>
                          <a:spcPts val="0"/>
                        </a:spcBef>
                        <a:spcAft>
                          <a:spcPts val="0"/>
                        </a:spcAft>
                        <a:buNone/>
                      </a:pPr>
                      <a:r>
                        <a:rPr lang="en" sz="1700" dirty="0">
                          <a:solidFill>
                            <a:schemeClr val="tx2">
                              <a:lumMod val="75000"/>
                            </a:schemeClr>
                          </a:solidFill>
                          <a:highlight>
                            <a:srgbClr val="FFFFFF"/>
                          </a:highlight>
                        </a:rPr>
                        <a:t>Optimize the throughput of </a:t>
                      </a:r>
                      <a:r>
                        <a:rPr lang="en" sz="1700" b="1" dirty="0">
                          <a:solidFill>
                            <a:schemeClr val="tx2">
                              <a:lumMod val="75000"/>
                            </a:schemeClr>
                          </a:solidFill>
                          <a:highlight>
                            <a:srgbClr val="FFFFFF"/>
                          </a:highlight>
                        </a:rPr>
                        <a:t>each pipe</a:t>
                      </a:r>
                      <a:r>
                        <a:rPr lang="en" sz="1700" dirty="0">
                          <a:solidFill>
                            <a:schemeClr val="tx2">
                              <a:lumMod val="75000"/>
                            </a:schemeClr>
                          </a:solidFill>
                          <a:highlight>
                            <a:srgbClr val="FFFFFF"/>
                          </a:highlight>
                        </a:rPr>
                        <a:t> independently; semi-gradient</a:t>
                      </a:r>
                      <a:endParaRPr sz="1700" dirty="0">
                        <a:solidFill>
                          <a:schemeClr val="tx2">
                            <a:lumMod val="75000"/>
                          </a:schemeClr>
                        </a:solidFill>
                      </a:endParaRPr>
                    </a:p>
                  </a:txBody>
                  <a:tcPr marL="121900" marR="121900" marT="121900" marB="121900"/>
                </a:tc>
                <a:extLst>
                  <a:ext uri="{0D108BD9-81ED-4DB2-BD59-A6C34878D82A}">
                    <a16:rowId xmlns:a16="http://schemas.microsoft.com/office/drawing/2014/main" val="10002"/>
                  </a:ext>
                </a:extLst>
              </a:tr>
              <a:tr h="834012">
                <a:tc vMerge="1">
                  <a:txBody>
                    <a:bodyPr/>
                    <a:lstStyle/>
                    <a:p>
                      <a:endParaRPr lang="en-US"/>
                    </a:p>
                  </a:txBody>
                  <a:tcPr/>
                </a:tc>
                <a:tc>
                  <a:txBody>
                    <a:bodyPr/>
                    <a:lstStyle/>
                    <a:p>
                      <a:pPr marL="0" lvl="0" indent="0" algn="l" rtl="0">
                        <a:lnSpc>
                          <a:spcPct val="115000"/>
                        </a:lnSpc>
                        <a:spcBef>
                          <a:spcPts val="0"/>
                        </a:spcBef>
                        <a:spcAft>
                          <a:spcPts val="0"/>
                        </a:spcAft>
                        <a:buNone/>
                      </a:pPr>
                      <a:r>
                        <a:rPr lang="en" sz="1700" dirty="0">
                          <a:solidFill>
                            <a:schemeClr val="dk1"/>
                          </a:solidFill>
                          <a:highlight>
                            <a:srgbClr val="FFFFFF"/>
                          </a:highlight>
                        </a:rPr>
                        <a:t>Support both zero-order and </a:t>
                      </a:r>
                      <a:r>
                        <a:rPr lang="en" sz="1700" b="1" dirty="0">
                          <a:solidFill>
                            <a:schemeClr val="dk1"/>
                          </a:solidFill>
                          <a:highlight>
                            <a:srgbClr val="FFFFFF"/>
                          </a:highlight>
                        </a:rPr>
                        <a:t>first-order</a:t>
                      </a:r>
                      <a:r>
                        <a:rPr lang="en" sz="1700" dirty="0">
                          <a:solidFill>
                            <a:schemeClr val="dk1"/>
                          </a:solidFill>
                          <a:highlight>
                            <a:srgbClr val="FFFFFF"/>
                          </a:highlight>
                        </a:rPr>
                        <a:t> methods </a:t>
                      </a:r>
                      <a:r>
                        <a:rPr lang="en" sz="1700" dirty="0">
                          <a:solidFill>
                            <a:schemeClr val="dk1"/>
                          </a:solidFill>
                        </a:rPr>
                        <a:t>⟹</a:t>
                      </a:r>
                      <a:r>
                        <a:rPr lang="en" sz="1700" dirty="0">
                          <a:solidFill>
                            <a:schemeClr val="dk1"/>
                          </a:solidFill>
                          <a:highlight>
                            <a:srgbClr val="FFFFFF"/>
                          </a:highlight>
                        </a:rPr>
                        <a:t> Fast convergence.</a:t>
                      </a:r>
                      <a:endParaRPr sz="1700" dirty="0">
                        <a:solidFill>
                          <a:schemeClr val="dk1"/>
                        </a:solidFill>
                        <a:highlight>
                          <a:srgbClr val="FFFFFF"/>
                        </a:highlight>
                      </a:endParaRPr>
                    </a:p>
                  </a:txBody>
                  <a:tcPr marL="121900" marR="121900" marT="121900" marB="121900"/>
                </a:tc>
                <a:tc>
                  <a:txBody>
                    <a:bodyPr/>
                    <a:lstStyle/>
                    <a:p>
                      <a:pPr marL="0" lvl="0" indent="0" algn="l" rtl="0">
                        <a:lnSpc>
                          <a:spcPct val="115000"/>
                        </a:lnSpc>
                        <a:spcBef>
                          <a:spcPts val="0"/>
                        </a:spcBef>
                        <a:spcAft>
                          <a:spcPts val="0"/>
                        </a:spcAft>
                        <a:buNone/>
                      </a:pPr>
                      <a:r>
                        <a:rPr lang="en" sz="1700" b="1" dirty="0">
                          <a:solidFill>
                            <a:schemeClr val="tx2">
                              <a:lumMod val="75000"/>
                            </a:schemeClr>
                          </a:solidFill>
                          <a:highlight>
                            <a:srgbClr val="FFFFFF"/>
                          </a:highlight>
                        </a:rPr>
                        <a:t>Support only zero-order</a:t>
                      </a:r>
                      <a:r>
                        <a:rPr lang="en" sz="1700" dirty="0">
                          <a:solidFill>
                            <a:schemeClr val="tx2">
                              <a:lumMod val="75000"/>
                            </a:schemeClr>
                          </a:solidFill>
                          <a:highlight>
                            <a:srgbClr val="FFFFFF"/>
                          </a:highlight>
                        </a:rPr>
                        <a:t> style gradient estimation.</a:t>
                      </a:r>
                      <a:endParaRPr sz="1700" dirty="0">
                        <a:solidFill>
                          <a:schemeClr val="tx2">
                            <a:lumMod val="75000"/>
                          </a:schemeClr>
                        </a:solidFill>
                      </a:endParaRPr>
                    </a:p>
                  </a:txBody>
                  <a:tcPr marL="121900" marR="121900" marT="121900" marB="121900"/>
                </a:tc>
                <a:extLst>
                  <a:ext uri="{0D108BD9-81ED-4DB2-BD59-A6C34878D82A}">
                    <a16:rowId xmlns:a16="http://schemas.microsoft.com/office/drawing/2014/main" val="10003"/>
                  </a:ext>
                </a:extLst>
              </a:tr>
              <a:tr h="833504">
                <a:tc>
                  <a:txBody>
                    <a:bodyPr/>
                    <a:lstStyle/>
                    <a:p>
                      <a:pPr marL="0" lvl="0" indent="0" algn="l" rtl="0">
                        <a:spcBef>
                          <a:spcPts val="0"/>
                        </a:spcBef>
                        <a:spcAft>
                          <a:spcPts val="0"/>
                        </a:spcAft>
                        <a:buNone/>
                      </a:pPr>
                      <a:r>
                        <a:rPr lang="en" sz="1700" dirty="0"/>
                        <a:t>Flexibility (Resource) control</a:t>
                      </a:r>
                      <a:endParaRPr sz="1700" dirty="0"/>
                    </a:p>
                  </a:txBody>
                  <a:tcPr marL="121900" marR="121900" marT="121900" marB="121900" anchor="ctr"/>
                </a:tc>
                <a:tc>
                  <a:txBody>
                    <a:bodyPr/>
                    <a:lstStyle/>
                    <a:p>
                      <a:pPr marL="0" lvl="0" indent="0" algn="l" rtl="0">
                        <a:lnSpc>
                          <a:spcPct val="115000"/>
                        </a:lnSpc>
                        <a:spcBef>
                          <a:spcPts val="0"/>
                        </a:spcBef>
                        <a:spcAft>
                          <a:spcPts val="0"/>
                        </a:spcAft>
                        <a:buNone/>
                      </a:pPr>
                      <a:r>
                        <a:rPr lang="en" sz="1700" b="1" dirty="0">
                          <a:solidFill>
                            <a:schemeClr val="dk1"/>
                          </a:solidFill>
                          <a:highlight>
                            <a:srgbClr val="FFFFFF"/>
                          </a:highlight>
                        </a:rPr>
                        <a:t>Resource control</a:t>
                      </a:r>
                      <a:r>
                        <a:rPr lang="en" sz="1700" dirty="0">
                          <a:solidFill>
                            <a:schemeClr val="dk1"/>
                          </a:solidFill>
                          <a:highlight>
                            <a:srgbClr val="FFFFFF"/>
                          </a:highlight>
                        </a:rPr>
                        <a:t> as constraints ⟹ Support resource sharing</a:t>
                      </a:r>
                      <a:endParaRPr sz="1700" dirty="0">
                        <a:solidFill>
                          <a:schemeClr val="dk1"/>
                        </a:solidFill>
                        <a:highlight>
                          <a:srgbClr val="FFFFFF"/>
                        </a:highlight>
                      </a:endParaRPr>
                    </a:p>
                  </a:txBody>
                  <a:tcPr marL="121900" marR="121900" marT="121900" marB="121900"/>
                </a:tc>
                <a:tc>
                  <a:txBody>
                    <a:bodyPr/>
                    <a:lstStyle/>
                    <a:p>
                      <a:pPr marL="0" lvl="0" indent="0" algn="l" rtl="0">
                        <a:lnSpc>
                          <a:spcPct val="115000"/>
                        </a:lnSpc>
                        <a:spcBef>
                          <a:spcPts val="0"/>
                        </a:spcBef>
                        <a:spcAft>
                          <a:spcPts val="0"/>
                        </a:spcAft>
                        <a:buNone/>
                      </a:pPr>
                      <a:r>
                        <a:rPr lang="en" sz="1700" b="1" dirty="0">
                          <a:solidFill>
                            <a:schemeClr val="tx2">
                              <a:lumMod val="75000"/>
                            </a:schemeClr>
                          </a:solidFill>
                          <a:highlight>
                            <a:srgbClr val="FFFFFF"/>
                          </a:highlight>
                        </a:rPr>
                        <a:t>Resource control focusing on local protection</a:t>
                      </a:r>
                      <a:endParaRPr sz="1700" dirty="0">
                        <a:solidFill>
                          <a:schemeClr val="tx2">
                            <a:lumMod val="75000"/>
                          </a:schemeClr>
                        </a:solidFill>
                      </a:endParaRPr>
                    </a:p>
                  </a:txBody>
                  <a:tcPr marL="121900" marR="121900" marT="121900" marB="121900"/>
                </a:tc>
                <a:extLst>
                  <a:ext uri="{0D108BD9-81ED-4DB2-BD59-A6C34878D82A}">
                    <a16:rowId xmlns:a16="http://schemas.microsoft.com/office/drawing/2014/main" val="10004"/>
                  </a:ext>
                </a:extLst>
              </a:tr>
              <a:tr h="772120">
                <a:tc>
                  <a:txBody>
                    <a:bodyPr/>
                    <a:lstStyle/>
                    <a:p>
                      <a:pPr marL="0" lvl="0" indent="0" algn="l" rtl="0">
                        <a:spcBef>
                          <a:spcPts val="0"/>
                        </a:spcBef>
                        <a:spcAft>
                          <a:spcPts val="0"/>
                        </a:spcAft>
                        <a:buNone/>
                      </a:pPr>
                      <a:r>
                        <a:rPr lang="en" sz="1700" dirty="0">
                          <a:solidFill>
                            <a:schemeClr val="dk1"/>
                          </a:solidFill>
                        </a:rPr>
                        <a:t>App-level control</a:t>
                      </a:r>
                      <a:endParaRPr sz="1700" dirty="0"/>
                    </a:p>
                  </a:txBody>
                  <a:tcPr marL="121900" marR="121900" marT="121900" marB="121900" anchor="ctr"/>
                </a:tc>
                <a:tc>
                  <a:txBody>
                    <a:bodyPr/>
                    <a:lstStyle/>
                    <a:p>
                      <a:pPr marL="0" lvl="0" indent="0" algn="l" rtl="0">
                        <a:spcBef>
                          <a:spcPts val="0"/>
                        </a:spcBef>
                        <a:spcAft>
                          <a:spcPts val="0"/>
                        </a:spcAft>
                        <a:buNone/>
                      </a:pPr>
                      <a:r>
                        <a:rPr lang="en" sz="1700" dirty="0"/>
                        <a:t>Allow dependent flows ⟹ Support </a:t>
                      </a:r>
                      <a:r>
                        <a:rPr lang="en" sz="1700" dirty="0" err="1"/>
                        <a:t>coflow</a:t>
                      </a:r>
                      <a:r>
                        <a:rPr lang="en" sz="1700" dirty="0"/>
                        <a:t> scheduling.</a:t>
                      </a:r>
                      <a:endParaRPr sz="1700" dirty="0"/>
                    </a:p>
                  </a:txBody>
                  <a:tcPr marL="121900" marR="121900" marT="121900" marB="121900"/>
                </a:tc>
                <a:tc>
                  <a:txBody>
                    <a:bodyPr/>
                    <a:lstStyle/>
                    <a:p>
                      <a:pPr marL="0" lvl="0" indent="0" algn="l" rtl="0">
                        <a:spcBef>
                          <a:spcPts val="0"/>
                        </a:spcBef>
                        <a:spcAft>
                          <a:spcPts val="0"/>
                        </a:spcAft>
                        <a:buNone/>
                      </a:pPr>
                      <a:r>
                        <a:rPr lang="en" sz="1700" dirty="0">
                          <a:solidFill>
                            <a:schemeClr val="tx2">
                              <a:lumMod val="75000"/>
                            </a:schemeClr>
                          </a:solidFill>
                        </a:rPr>
                        <a:t>Focus on individual flows.</a:t>
                      </a:r>
                      <a:endParaRPr sz="1700" dirty="0">
                        <a:solidFill>
                          <a:schemeClr val="tx2">
                            <a:lumMod val="75000"/>
                          </a:schemeClr>
                        </a:solidFill>
                      </a:endParaRPr>
                    </a:p>
                  </a:txBody>
                  <a:tcPr marL="121900" marR="121900" marT="121900" marB="12190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7334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91400" y="221667"/>
            <a:ext cx="120092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 sz="2667" dirty="0"/>
              <a:t>FTS Current Design</a:t>
            </a:r>
            <a:endParaRPr sz="2960" dirty="0"/>
          </a:p>
        </p:txBody>
      </p:sp>
      <p:sp>
        <p:nvSpPr>
          <p:cNvPr id="123" name="Google Shape;123;p2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9</a:t>
            </a:fld>
            <a:endParaRPr/>
          </a:p>
        </p:txBody>
      </p:sp>
      <p:sp>
        <p:nvSpPr>
          <p:cNvPr id="124" name="Google Shape;124;p20"/>
          <p:cNvSpPr/>
          <p:nvPr/>
        </p:nvSpPr>
        <p:spPr>
          <a:xfrm>
            <a:off x="4840954" y="1139700"/>
            <a:ext cx="6705231" cy="64220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Data-Intensive Workflows</a:t>
            </a:r>
            <a:endParaRPr sz="2000" baseline="0" dirty="0">
              <a:solidFill>
                <a:schemeClr val="bg2"/>
              </a:solidFill>
            </a:endParaRPr>
          </a:p>
        </p:txBody>
      </p:sp>
      <p:sp>
        <p:nvSpPr>
          <p:cNvPr id="125" name="Google Shape;125;p20"/>
          <p:cNvSpPr/>
          <p:nvPr/>
        </p:nvSpPr>
        <p:spPr>
          <a:xfrm>
            <a:off x="4840954" y="2994626"/>
            <a:ext cx="6705231" cy="69450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Scheduling </a:t>
            </a:r>
            <a:br>
              <a:rPr lang="en" sz="2000" baseline="0" dirty="0">
                <a:solidFill>
                  <a:schemeClr val="bg2"/>
                </a:solidFill>
              </a:rPr>
            </a:br>
            <a:r>
              <a:rPr lang="en" sz="2000" baseline="0" dirty="0">
                <a:solidFill>
                  <a:schemeClr val="bg2"/>
                </a:solidFill>
              </a:rPr>
              <a:t>(e.g., FTS)</a:t>
            </a:r>
            <a:endParaRPr sz="2000" baseline="0" dirty="0">
              <a:solidFill>
                <a:schemeClr val="bg2"/>
              </a:solidFill>
            </a:endParaRPr>
          </a:p>
        </p:txBody>
      </p:sp>
      <p:sp>
        <p:nvSpPr>
          <p:cNvPr id="126" name="Google Shape;126;p20"/>
          <p:cNvSpPr/>
          <p:nvPr/>
        </p:nvSpPr>
        <p:spPr>
          <a:xfrm>
            <a:off x="4840953" y="3936292"/>
            <a:ext cx="6705233" cy="63584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Data Plane</a:t>
            </a:r>
          </a:p>
          <a:p>
            <a:pPr algn="ctr">
              <a:spcBef>
                <a:spcPts val="0"/>
              </a:spcBef>
              <a:spcAft>
                <a:spcPts val="0"/>
              </a:spcAft>
            </a:pPr>
            <a:r>
              <a:rPr lang="en" sz="2000" baseline="0" dirty="0">
                <a:solidFill>
                  <a:schemeClr val="bg2"/>
                </a:solidFill>
              </a:rPr>
              <a:t> (e.g., </a:t>
            </a:r>
            <a:r>
              <a:rPr lang="en" sz="2000" baseline="0" dirty="0" err="1">
                <a:solidFill>
                  <a:schemeClr val="bg2"/>
                </a:solidFill>
              </a:rPr>
              <a:t>GridFTP</a:t>
            </a:r>
            <a:r>
              <a:rPr lang="en" sz="2000" baseline="0" dirty="0">
                <a:solidFill>
                  <a:schemeClr val="bg2"/>
                </a:solidFill>
              </a:rPr>
              <a:t>, </a:t>
            </a:r>
            <a:r>
              <a:rPr lang="en" sz="2000" baseline="0" dirty="0" err="1">
                <a:solidFill>
                  <a:schemeClr val="bg2"/>
                </a:solidFill>
              </a:rPr>
              <a:t>XRootD</a:t>
            </a:r>
            <a:r>
              <a:rPr lang="en" sz="2000" baseline="0" dirty="0">
                <a:solidFill>
                  <a:schemeClr val="bg2"/>
                </a:solidFill>
              </a:rPr>
              <a:t>, HTTP)</a:t>
            </a:r>
            <a:endParaRPr sz="2000" baseline="0" dirty="0">
              <a:solidFill>
                <a:schemeClr val="bg2"/>
              </a:solidFill>
            </a:endParaRPr>
          </a:p>
        </p:txBody>
      </p:sp>
      <p:sp>
        <p:nvSpPr>
          <p:cNvPr id="127" name="Google Shape;127;p20"/>
          <p:cNvSpPr/>
          <p:nvPr/>
        </p:nvSpPr>
        <p:spPr>
          <a:xfrm>
            <a:off x="4840954" y="5674863"/>
            <a:ext cx="6742749" cy="68373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Networking Layer  (e.g., traditional networking, </a:t>
            </a:r>
            <a:r>
              <a:rPr lang="en" sz="2000" baseline="0" dirty="0" err="1">
                <a:solidFill>
                  <a:schemeClr val="bg2"/>
                </a:solidFill>
              </a:rPr>
              <a:t>AutoGOLE</a:t>
            </a:r>
            <a:r>
              <a:rPr lang="en" sz="2000" baseline="0" dirty="0">
                <a:solidFill>
                  <a:schemeClr val="bg2"/>
                </a:solidFill>
              </a:rPr>
              <a:t>/SENSE, NOTED, Programmable net)</a:t>
            </a:r>
            <a:endParaRPr sz="2000" baseline="0" dirty="0">
              <a:solidFill>
                <a:schemeClr val="bg2"/>
              </a:solidFill>
            </a:endParaRPr>
          </a:p>
        </p:txBody>
      </p:sp>
      <p:sp>
        <p:nvSpPr>
          <p:cNvPr id="128" name="Google Shape;128;p20"/>
          <p:cNvSpPr/>
          <p:nvPr/>
        </p:nvSpPr>
        <p:spPr>
          <a:xfrm>
            <a:off x="4840955" y="2104675"/>
            <a:ext cx="6705229" cy="615076"/>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Management / Transfer Orchestration </a:t>
            </a:r>
            <a:br>
              <a:rPr lang="en" sz="2000" baseline="0" dirty="0">
                <a:solidFill>
                  <a:schemeClr val="bg2"/>
                </a:solidFill>
              </a:rPr>
            </a:br>
            <a:r>
              <a:rPr lang="en" sz="2000" baseline="0" dirty="0">
                <a:solidFill>
                  <a:schemeClr val="bg2"/>
                </a:solidFill>
              </a:rPr>
              <a:t>(e.g., </a:t>
            </a:r>
            <a:r>
              <a:rPr lang="en" sz="2000" baseline="0" dirty="0" err="1">
                <a:solidFill>
                  <a:schemeClr val="bg2"/>
                </a:solidFill>
              </a:rPr>
              <a:t>Rucio</a:t>
            </a:r>
            <a:r>
              <a:rPr lang="en" sz="2000" baseline="0" dirty="0">
                <a:solidFill>
                  <a:schemeClr val="bg2"/>
                </a:solidFill>
              </a:rPr>
              <a:t>)</a:t>
            </a:r>
            <a:endParaRPr sz="2000" baseline="0" dirty="0">
              <a:solidFill>
                <a:schemeClr val="bg2"/>
              </a:solidFill>
            </a:endParaRPr>
          </a:p>
        </p:txBody>
      </p:sp>
      <p:sp>
        <p:nvSpPr>
          <p:cNvPr id="9" name="Google Shape;126;p20">
            <a:extLst>
              <a:ext uri="{FF2B5EF4-FFF2-40B4-BE49-F238E27FC236}">
                <a16:creationId xmlns:a16="http://schemas.microsoft.com/office/drawing/2014/main" id="{0BE70C44-F081-CA49-943F-E7D1338A6290}"/>
              </a:ext>
            </a:extLst>
          </p:cNvPr>
          <p:cNvSpPr/>
          <p:nvPr/>
        </p:nvSpPr>
        <p:spPr>
          <a:xfrm>
            <a:off x="4856583" y="4819293"/>
            <a:ext cx="6689604" cy="65772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Internet Transport Layer </a:t>
            </a:r>
            <a:br>
              <a:rPr lang="en" sz="2000" baseline="0" dirty="0">
                <a:solidFill>
                  <a:schemeClr val="bg2"/>
                </a:solidFill>
              </a:rPr>
            </a:br>
            <a:r>
              <a:rPr lang="en" sz="2000" baseline="0" dirty="0">
                <a:solidFill>
                  <a:schemeClr val="bg2"/>
                </a:solidFill>
              </a:rPr>
              <a:t>(e.g., TCP, TCP/Cubic, BBR)</a:t>
            </a:r>
            <a:endParaRPr sz="2000" baseline="0" dirty="0">
              <a:solidFill>
                <a:schemeClr val="bg2"/>
              </a:solidFill>
            </a:endParaRPr>
          </a:p>
        </p:txBody>
      </p:sp>
      <p:sp>
        <p:nvSpPr>
          <p:cNvPr id="10" name="Google Shape;142;p21">
            <a:extLst>
              <a:ext uri="{FF2B5EF4-FFF2-40B4-BE49-F238E27FC236}">
                <a16:creationId xmlns:a16="http://schemas.microsoft.com/office/drawing/2014/main" id="{BB1FB466-984B-1E4E-AFC1-7D5CADF66D6C}"/>
              </a:ext>
            </a:extLst>
          </p:cNvPr>
          <p:cNvSpPr txBox="1"/>
          <p:nvPr/>
        </p:nvSpPr>
        <p:spPr>
          <a:xfrm>
            <a:off x="107234" y="1953045"/>
            <a:ext cx="4141933" cy="2215951"/>
          </a:xfrm>
          <a:prstGeom prst="rect">
            <a:avLst/>
          </a:prstGeom>
          <a:solidFill>
            <a:schemeClr val="accent6">
              <a:lumMod val="20000"/>
              <a:lumOff val="8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t" anchorCtr="0">
            <a:spAutoFit/>
          </a:bodyPr>
          <a:lstStyle/>
          <a:p>
            <a:pPr marL="380990" indent="-380990">
              <a:buClr>
                <a:schemeClr val="dk1"/>
              </a:buClr>
              <a:buSzPts val="1100"/>
              <a:buFont typeface="Arial" panose="020B0604020202020204" pitchFamily="34" charset="0"/>
              <a:buChar char="•"/>
            </a:pPr>
            <a:r>
              <a:rPr lang="en" sz="3200" dirty="0">
                <a:solidFill>
                  <a:schemeClr val="dk1"/>
                </a:solidFill>
              </a:rPr>
              <a:t>Keeps transfer queue for each </a:t>
            </a:r>
            <a:r>
              <a:rPr lang="en" sz="3200" dirty="0" err="1">
                <a:solidFill>
                  <a:schemeClr val="dk1"/>
                </a:solidFill>
              </a:rPr>
              <a:t>src</a:t>
            </a:r>
            <a:r>
              <a:rPr lang="en" sz="3200" dirty="0">
                <a:solidFill>
                  <a:schemeClr val="dk1"/>
                </a:solidFill>
              </a:rPr>
              <a:t>/</a:t>
            </a:r>
            <a:r>
              <a:rPr lang="en" sz="3200" dirty="0" err="1">
                <a:solidFill>
                  <a:schemeClr val="dk1"/>
                </a:solidFill>
              </a:rPr>
              <a:t>dst</a:t>
            </a:r>
            <a:r>
              <a:rPr lang="en" sz="3200" dirty="0">
                <a:solidFill>
                  <a:schemeClr val="dk1"/>
                </a:solidFill>
              </a:rPr>
              <a:t> pair (pipe); </a:t>
            </a:r>
          </a:p>
          <a:p>
            <a:pPr marL="380990" indent="-380990">
              <a:buClr>
                <a:schemeClr val="dk1"/>
              </a:buClr>
              <a:buSzPts val="1100"/>
              <a:buFont typeface="Arial" panose="020B0604020202020204" pitchFamily="34" charset="0"/>
              <a:buChar char="•"/>
            </a:pPr>
            <a:r>
              <a:rPr lang="en" sz="3200" dirty="0">
                <a:solidFill>
                  <a:schemeClr val="dk1"/>
                </a:solidFill>
              </a:rPr>
              <a:t>Adjusts # concurrent TCP connections per pipe; </a:t>
            </a:r>
          </a:p>
          <a:p>
            <a:pPr marL="380990" indent="-380990">
              <a:buClr>
                <a:schemeClr val="dk1"/>
              </a:buClr>
              <a:buSzPts val="1100"/>
              <a:buFont typeface="Arial" panose="020B0604020202020204" pitchFamily="34" charset="0"/>
              <a:buChar char="•"/>
            </a:pPr>
            <a:r>
              <a:rPr lang="en" sz="3200" dirty="0">
                <a:solidFill>
                  <a:schemeClr val="dk1"/>
                </a:solidFill>
              </a:rPr>
              <a:t>Dispatches transfer if allowed by concurrency level</a:t>
            </a:r>
            <a:endParaRPr sz="3200" dirty="0">
              <a:solidFill>
                <a:schemeClr val="dk1"/>
              </a:solidFill>
            </a:endParaRPr>
          </a:p>
        </p:txBody>
      </p:sp>
      <p:cxnSp>
        <p:nvCxnSpPr>
          <p:cNvPr id="3" name="Straight Connector 2">
            <a:extLst>
              <a:ext uri="{FF2B5EF4-FFF2-40B4-BE49-F238E27FC236}">
                <a16:creationId xmlns:a16="http://schemas.microsoft.com/office/drawing/2014/main" id="{F1F957E2-E446-4B48-A649-856FB7762FC2}"/>
              </a:ext>
            </a:extLst>
          </p:cNvPr>
          <p:cNvCxnSpPr>
            <a:cxnSpLocks/>
          </p:cNvCxnSpPr>
          <p:nvPr/>
        </p:nvCxnSpPr>
        <p:spPr>
          <a:xfrm>
            <a:off x="4233334" y="2000545"/>
            <a:ext cx="623249" cy="99408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A3F77-3863-A147-A69E-D8C121BB84DF}"/>
              </a:ext>
            </a:extLst>
          </p:cNvPr>
          <p:cNvCxnSpPr>
            <a:cxnSpLocks/>
          </p:cNvCxnSpPr>
          <p:nvPr/>
        </p:nvCxnSpPr>
        <p:spPr>
          <a:xfrm flipV="1">
            <a:off x="4249167" y="3689137"/>
            <a:ext cx="607416" cy="24715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Google Shape;142;p21">
            <a:extLst>
              <a:ext uri="{FF2B5EF4-FFF2-40B4-BE49-F238E27FC236}">
                <a16:creationId xmlns:a16="http://schemas.microsoft.com/office/drawing/2014/main" id="{7318B139-BC2D-0140-9F0C-29C3424613E6}"/>
              </a:ext>
            </a:extLst>
          </p:cNvPr>
          <p:cNvSpPr txBox="1"/>
          <p:nvPr/>
        </p:nvSpPr>
        <p:spPr>
          <a:xfrm>
            <a:off x="28730" y="4239282"/>
            <a:ext cx="4689732" cy="1559361"/>
          </a:xfrm>
          <a:prstGeom prst="rect">
            <a:avLst/>
          </a:prstGeom>
          <a:solidFill>
            <a:srgbClr val="92D050"/>
          </a:solidFill>
          <a:ln w="9525" cap="flat" cmpd="sng">
            <a:solidFill>
              <a:srgbClr val="92D050"/>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 sz="3200" dirty="0">
                <a:solidFill>
                  <a:schemeClr val="dk1"/>
                </a:solidFill>
              </a:rPr>
              <a:t>Multiple desirable properties</a:t>
            </a:r>
          </a:p>
          <a:p>
            <a:pPr marL="380990" indent="-380990">
              <a:buClr>
                <a:schemeClr val="dk1"/>
              </a:buClr>
              <a:buSzPts val="1100"/>
              <a:buFont typeface="Arial" panose="020B0604020202020204" pitchFamily="34" charset="0"/>
              <a:buChar char="•"/>
            </a:pPr>
            <a:r>
              <a:rPr lang="en-US" sz="1600" dirty="0">
                <a:solidFill>
                  <a:schemeClr val="dk1"/>
                </a:solidFill>
              </a:rPr>
              <a:t>Provides a single scheduling point of coordination for </a:t>
            </a:r>
            <a:r>
              <a:rPr lang="en-US" sz="1600" dirty="0">
                <a:solidFill>
                  <a:srgbClr val="C00000"/>
                </a:solidFill>
              </a:rPr>
              <a:t>multi-domains</a:t>
            </a:r>
            <a:endParaRPr lang="en" sz="1600" dirty="0">
              <a:solidFill>
                <a:srgbClr val="C00000"/>
              </a:solidFill>
            </a:endParaRPr>
          </a:p>
          <a:p>
            <a:pPr marL="380990" indent="-380990">
              <a:buClr>
                <a:schemeClr val="dk1"/>
              </a:buClr>
              <a:buSzPts val="1100"/>
              <a:buFontTx/>
              <a:buChar char="-"/>
            </a:pPr>
            <a:r>
              <a:rPr lang="en" sz="1600" dirty="0">
                <a:solidFill>
                  <a:schemeClr val="dk1"/>
                </a:solidFill>
              </a:rPr>
              <a:t>Uses widely-available, easily deployable “control knob” to handle </a:t>
            </a:r>
            <a:r>
              <a:rPr lang="en" sz="1600" dirty="0">
                <a:solidFill>
                  <a:srgbClr val="C00000"/>
                </a:solidFill>
              </a:rPr>
              <a:t>heterogeneity</a:t>
            </a:r>
          </a:p>
          <a:p>
            <a:pPr marL="380990" lvl="1" indent="-380990">
              <a:buClr>
                <a:schemeClr val="dk1"/>
              </a:buClr>
              <a:buSzPts val="1100"/>
              <a:buFontTx/>
              <a:buChar char="-"/>
            </a:pPr>
            <a:r>
              <a:rPr lang="en" sz="1600" dirty="0">
                <a:solidFill>
                  <a:schemeClr val="dk1"/>
                </a:solidFill>
              </a:rPr>
              <a:t>Aware of </a:t>
            </a:r>
            <a:r>
              <a:rPr lang="en" sz="1600" dirty="0">
                <a:solidFill>
                  <a:srgbClr val="C00000"/>
                </a:solidFill>
              </a:rPr>
              <a:t>app-level resource accounting</a:t>
            </a:r>
          </a:p>
          <a:p>
            <a:pPr marL="380990" lvl="1" indent="-380990">
              <a:buClr>
                <a:schemeClr val="dk1"/>
              </a:buClr>
              <a:buSzPts val="1100"/>
              <a:buFontTx/>
              <a:buChar char="-"/>
            </a:pPr>
            <a:r>
              <a:rPr lang="en" sz="1600" dirty="0">
                <a:solidFill>
                  <a:schemeClr val="dk1"/>
                </a:solidFill>
              </a:rPr>
              <a:t>Adapts to multiple types of resources</a:t>
            </a:r>
          </a:p>
          <a:p>
            <a:pPr marL="380990" indent="-380990">
              <a:buClr>
                <a:schemeClr val="dk1"/>
              </a:buClr>
              <a:buSzPts val="1100"/>
              <a:buFontTx/>
              <a:buChar char="-"/>
            </a:pPr>
            <a:r>
              <a:rPr lang="en" sz="1600" dirty="0">
                <a:solidFill>
                  <a:schemeClr val="dk1"/>
                </a:solidFill>
              </a:rPr>
              <a:t>Builds </a:t>
            </a:r>
            <a:r>
              <a:rPr lang="en" sz="1600" dirty="0">
                <a:solidFill>
                  <a:srgbClr val="C00000"/>
                </a:solidFill>
              </a:rPr>
              <a:t>resource structures on </a:t>
            </a:r>
            <a:r>
              <a:rPr lang="en-US" sz="1600" dirty="0">
                <a:solidFill>
                  <a:srgbClr val="C00000"/>
                </a:solidFill>
              </a:rPr>
              <a:t>top</a:t>
            </a:r>
            <a:r>
              <a:rPr lang="en" sz="1600" dirty="0">
                <a:solidFill>
                  <a:srgbClr val="C00000"/>
                </a:solidFill>
              </a:rPr>
              <a:t> of TCP</a:t>
            </a:r>
          </a:p>
        </p:txBody>
      </p:sp>
      <p:sp>
        <p:nvSpPr>
          <p:cNvPr id="6" name="Down Arrow 5">
            <a:extLst>
              <a:ext uri="{FF2B5EF4-FFF2-40B4-BE49-F238E27FC236}">
                <a16:creationId xmlns:a16="http://schemas.microsoft.com/office/drawing/2014/main" id="{C42F40CE-BF8A-D24C-A2C7-BB8109965F7D}"/>
              </a:ext>
            </a:extLst>
          </p:cNvPr>
          <p:cNvSpPr/>
          <p:nvPr/>
        </p:nvSpPr>
        <p:spPr>
          <a:xfrm>
            <a:off x="1879600" y="4030813"/>
            <a:ext cx="677333" cy="170500"/>
          </a:xfrm>
          <a:prstGeom prst="downArrow">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Freeform 14">
            <a:extLst>
              <a:ext uri="{FF2B5EF4-FFF2-40B4-BE49-F238E27FC236}">
                <a16:creationId xmlns:a16="http://schemas.microsoft.com/office/drawing/2014/main" id="{D73A85F5-A93B-F740-98DC-1F99D3226E60}"/>
              </a:ext>
            </a:extLst>
          </p:cNvPr>
          <p:cNvSpPr/>
          <p:nvPr/>
        </p:nvSpPr>
        <p:spPr>
          <a:xfrm>
            <a:off x="608976" y="824334"/>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Rectangle 23">
            <a:extLst>
              <a:ext uri="{FF2B5EF4-FFF2-40B4-BE49-F238E27FC236}">
                <a16:creationId xmlns:a16="http://schemas.microsoft.com/office/drawing/2014/main" id="{1DD2FD2E-799B-004B-8284-19DDF0C6F4CF}"/>
              </a:ext>
            </a:extLst>
          </p:cNvPr>
          <p:cNvSpPr/>
          <p:nvPr/>
        </p:nvSpPr>
        <p:spPr>
          <a:xfrm>
            <a:off x="730808" y="996362"/>
            <a:ext cx="393385" cy="268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5" name="Rectangle 24">
            <a:extLst>
              <a:ext uri="{FF2B5EF4-FFF2-40B4-BE49-F238E27FC236}">
                <a16:creationId xmlns:a16="http://schemas.microsoft.com/office/drawing/2014/main" id="{FA9D2B17-CE67-934C-8B30-D6158482314B}"/>
              </a:ext>
            </a:extLst>
          </p:cNvPr>
          <p:cNvSpPr/>
          <p:nvPr/>
        </p:nvSpPr>
        <p:spPr>
          <a:xfrm>
            <a:off x="746293" y="1399807"/>
            <a:ext cx="377899" cy="33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Freeform 26">
            <a:extLst>
              <a:ext uri="{FF2B5EF4-FFF2-40B4-BE49-F238E27FC236}">
                <a16:creationId xmlns:a16="http://schemas.microsoft.com/office/drawing/2014/main" id="{16D36F96-8C34-7941-9A55-00954504EDCF}"/>
              </a:ext>
            </a:extLst>
          </p:cNvPr>
          <p:cNvSpPr/>
          <p:nvPr/>
        </p:nvSpPr>
        <p:spPr>
          <a:xfrm>
            <a:off x="1493024" y="805864"/>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Rectangle 27">
            <a:extLst>
              <a:ext uri="{FF2B5EF4-FFF2-40B4-BE49-F238E27FC236}">
                <a16:creationId xmlns:a16="http://schemas.microsoft.com/office/drawing/2014/main" id="{189C4580-F9F2-DB41-82F4-D8DCB43ADEEC}"/>
              </a:ext>
            </a:extLst>
          </p:cNvPr>
          <p:cNvSpPr/>
          <p:nvPr/>
        </p:nvSpPr>
        <p:spPr>
          <a:xfrm>
            <a:off x="1614856" y="977892"/>
            <a:ext cx="393385" cy="311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0" name="Freeform 29">
            <a:extLst>
              <a:ext uri="{FF2B5EF4-FFF2-40B4-BE49-F238E27FC236}">
                <a16:creationId xmlns:a16="http://schemas.microsoft.com/office/drawing/2014/main" id="{7799D0E7-A285-BF4F-867F-3203D9A7B8AA}"/>
              </a:ext>
            </a:extLst>
          </p:cNvPr>
          <p:cNvSpPr/>
          <p:nvPr/>
        </p:nvSpPr>
        <p:spPr>
          <a:xfrm>
            <a:off x="2820422" y="819059"/>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3" name="Rectangle 32">
            <a:extLst>
              <a:ext uri="{FF2B5EF4-FFF2-40B4-BE49-F238E27FC236}">
                <a16:creationId xmlns:a16="http://schemas.microsoft.com/office/drawing/2014/main" id="{1D52119E-C718-8A49-9156-DAD95F4FBFDF}"/>
              </a:ext>
            </a:extLst>
          </p:cNvPr>
          <p:cNvSpPr/>
          <p:nvPr/>
        </p:nvSpPr>
        <p:spPr>
          <a:xfrm>
            <a:off x="2970933" y="1265224"/>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4" name="Rectangle 33">
            <a:extLst>
              <a:ext uri="{FF2B5EF4-FFF2-40B4-BE49-F238E27FC236}">
                <a16:creationId xmlns:a16="http://schemas.microsoft.com/office/drawing/2014/main" id="{AE1728B6-B061-8643-8FE0-F612F520FEF6}"/>
              </a:ext>
            </a:extLst>
          </p:cNvPr>
          <p:cNvSpPr/>
          <p:nvPr/>
        </p:nvSpPr>
        <p:spPr>
          <a:xfrm>
            <a:off x="2968300" y="1531757"/>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5" name="Rectangle 34">
            <a:extLst>
              <a:ext uri="{FF2B5EF4-FFF2-40B4-BE49-F238E27FC236}">
                <a16:creationId xmlns:a16="http://schemas.microsoft.com/office/drawing/2014/main" id="{90645CF5-80B6-3D4D-8D34-42D7C3F8082B}"/>
              </a:ext>
            </a:extLst>
          </p:cNvPr>
          <p:cNvSpPr/>
          <p:nvPr/>
        </p:nvSpPr>
        <p:spPr>
          <a:xfrm>
            <a:off x="2968300" y="1009248"/>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Tree>
    <p:extLst>
      <p:ext uri="{BB962C8B-B14F-4D97-AF65-F5344CB8AC3E}">
        <p14:creationId xmlns:p14="http://schemas.microsoft.com/office/powerpoint/2010/main" val="1055797194"/>
      </p:ext>
    </p:extLst>
  </p:cSld>
  <p:clrMapOvr>
    <a:masterClrMapping/>
  </p:clrMapOvr>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dimacs-2011-12-08-template.pot</Template>
  <TotalTime>2434</TotalTime>
  <Words>3490</Words>
  <Application>Microsoft Macintosh PowerPoint</Application>
  <PresentationFormat>Widescreen</PresentationFormat>
  <Paragraphs>420</Paragraphs>
  <Slides>37</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Alfa Slab One</vt:lpstr>
      <vt:lpstr>ＭＳ Ｐゴシック</vt:lpstr>
      <vt:lpstr>Proxima Nova</vt:lpstr>
      <vt:lpstr>Arial</vt:lpstr>
      <vt:lpstr>Calibri</vt:lpstr>
      <vt:lpstr>Consolas</vt:lpstr>
      <vt:lpstr>Georgia</vt:lpstr>
      <vt:lpstr>Roboto</vt:lpstr>
      <vt:lpstr>Blank Presentation</vt:lpstr>
      <vt:lpstr>ALTO Implementation and Deployment Supporting CERN (FTS/Rucio Integration) </vt:lpstr>
      <vt:lpstr>Outline</vt:lpstr>
      <vt:lpstr>Scope: Transport Resource Scheduling</vt:lpstr>
      <vt:lpstr>Existing Transport Scheduling Work: Internet &amp; Hyperscaler</vt:lpstr>
      <vt:lpstr>TCN/ADN: Strong, Flexible Resource Allocation Model  on Top of Weak, Universal Control Knob</vt:lpstr>
      <vt:lpstr>Big Picture</vt:lpstr>
      <vt:lpstr>ALTO/TCN Control Extension for FTS: Big Picture</vt:lpstr>
      <vt:lpstr>ALTO/TCN Control Extension for FTS Scheduling: Main Design Goals, Features and Benefits (Overview)</vt:lpstr>
      <vt:lpstr>FTS Current Design</vt:lpstr>
      <vt:lpstr>FTS in General Transport Resource Scheduling</vt:lpstr>
      <vt:lpstr>General Internet/DC Mechanisms and  MPMD Data-Intensive Networks Gap</vt:lpstr>
      <vt:lpstr>Current FTS Control Gap</vt:lpstr>
      <vt:lpstr>ALTO/TCN Control Extension for FTS:  Transport Scheduling as an Optimization Framework</vt:lpstr>
      <vt:lpstr>ALTO/TCN Global Objective Based on System Model</vt:lpstr>
      <vt:lpstr>Q1: System Model and Objective Function</vt:lpstr>
      <vt:lpstr>Detail: From Objective to Gradient (Algorithm)</vt:lpstr>
      <vt:lpstr>ALTO/TCN Basic Resource Control Specification (BRCSpec)  and Integration into Gradient Computation</vt:lpstr>
      <vt:lpstr>Current ALTO/TCN Implementation: 3 Main Components</vt:lpstr>
      <vt:lpstr>Offline: Q2: From Objective Function to Gradient (Derivation)</vt:lpstr>
      <vt:lpstr>ALTO/TCN Scheduler in FTS</vt:lpstr>
      <vt:lpstr>Q3: Basic Resource Control Specification (BRCSpec),  Visibility, Gradient Computation Integration (Example)</vt:lpstr>
      <vt:lpstr>Visibility Implementation using OpenALTO, openalto.org</vt:lpstr>
      <vt:lpstr>PowerPoint Presentation</vt:lpstr>
      <vt:lpstr>Visibility through FIB/LG Driven Implementation</vt:lpstr>
      <vt:lpstr>Visibility through Data Path Sampling Driven Implementation</vt:lpstr>
      <vt:lpstr>Outline</vt:lpstr>
      <vt:lpstr>ALTO/TCN + Rucio: Sorting Replicas with Network-State Sorting Expression</vt:lpstr>
      <vt:lpstr>Visibility as Common Interface: GeoIP and GeoDistance</vt:lpstr>
      <vt:lpstr>ALTO/TCN Extended Control Model and Resource Spec Model</vt:lpstr>
      <vt:lpstr>PowerPoint Presentation</vt:lpstr>
      <vt:lpstr>Fancier Algorithm</vt:lpstr>
      <vt:lpstr>Backup Slides</vt:lpstr>
      <vt:lpstr>Basic Benchmarking ⇒ Real Topology (ESnet)</vt:lpstr>
      <vt:lpstr>Basic Benchmarking: Results </vt:lpstr>
      <vt:lpstr>Request Performance Distribution</vt:lpstr>
      <vt:lpstr>From All-Arrival Workload ⇒ Dynamic Arrival Workload</vt:lpstr>
      <vt:lpstr>ALTO/TCN Zero-order vs First-order </vt:lpstr>
    </vt:vector>
  </TitlesOfParts>
  <Manager/>
  <Company>Yale University</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Microsoft Office User</cp:lastModifiedBy>
  <cp:revision>1487</cp:revision>
  <cp:lastPrinted>2022-11-11T03:00:24Z</cp:lastPrinted>
  <dcterms:modified xsi:type="dcterms:W3CDTF">2023-03-23T20:11:04Z</dcterms:modified>
  <cp:category/>
</cp:coreProperties>
</file>